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0" r:id="rId3"/>
    <p:sldId id="261" r:id="rId4"/>
    <p:sldId id="262" r:id="rId5"/>
    <p:sldId id="263" r:id="rId6"/>
    <p:sldId id="264" r:id="rId7"/>
    <p:sldId id="265" r:id="rId8"/>
    <p:sldId id="266" r:id="rId9"/>
    <p:sldId id="267" r:id="rId10"/>
    <p:sldId id="268" r:id="rId11"/>
    <p:sldId id="269" r:id="rId12"/>
    <p:sldId id="271" r:id="rId13"/>
    <p:sldId id="270" r:id="rId14"/>
    <p:sldId id="272" r:id="rId15"/>
    <p:sldId id="273" r:id="rId16"/>
    <p:sldId id="274" r:id="rId17"/>
    <p:sldId id="275" r:id="rId18"/>
    <p:sldId id="276" r:id="rId19"/>
    <p:sldId id="277" r:id="rId20"/>
    <p:sldId id="278" r:id="rId21"/>
    <p:sldId id="291" r:id="rId22"/>
    <p:sldId id="292" r:id="rId23"/>
    <p:sldId id="293" r:id="rId24"/>
    <p:sldId id="294" r:id="rId25"/>
    <p:sldId id="295" r:id="rId26"/>
    <p:sldId id="296" r:id="rId27"/>
    <p:sldId id="279" r:id="rId28"/>
    <p:sldId id="280" r:id="rId29"/>
    <p:sldId id="281" r:id="rId30"/>
    <p:sldId id="282" r:id="rId31"/>
    <p:sldId id="283" r:id="rId32"/>
    <p:sldId id="284" r:id="rId33"/>
    <p:sldId id="257" r:id="rId34"/>
    <p:sldId id="258" r:id="rId35"/>
    <p:sldId id="259"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6" d="100"/>
          <a:sy n="86" d="100"/>
        </p:scale>
        <p:origin x="562"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5ED4AF-0DE2-45ED-A9F9-8306E321751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7997DFE4-F64C-44F3-B167-BBB3A390C6D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BF4A427C-43F5-47DE-8A78-7A6E8903ACB2}"/>
              </a:ext>
            </a:extLst>
          </p:cNvPr>
          <p:cNvSpPr>
            <a:spLocks noGrp="1"/>
          </p:cNvSpPr>
          <p:nvPr>
            <p:ph type="dt" sz="half" idx="10"/>
          </p:nvPr>
        </p:nvSpPr>
        <p:spPr/>
        <p:txBody>
          <a:bodyPr/>
          <a:lstStyle/>
          <a:p>
            <a:fld id="{33A5D7E0-1651-48F8-8EBB-14FC73CF0D4A}" type="datetimeFigureOut">
              <a:rPr lang="en-IN" smtClean="0"/>
              <a:t>23-06-2021</a:t>
            </a:fld>
            <a:endParaRPr lang="en-IN"/>
          </a:p>
        </p:txBody>
      </p:sp>
      <p:sp>
        <p:nvSpPr>
          <p:cNvPr id="5" name="Footer Placeholder 4">
            <a:extLst>
              <a:ext uri="{FF2B5EF4-FFF2-40B4-BE49-F238E27FC236}">
                <a16:creationId xmlns:a16="http://schemas.microsoft.com/office/drawing/2014/main" id="{0A210211-D17F-4DCD-834B-15D35A3C2FF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75B2B33-8B6D-4B90-8CA8-0C9D23356747}"/>
              </a:ext>
            </a:extLst>
          </p:cNvPr>
          <p:cNvSpPr>
            <a:spLocks noGrp="1"/>
          </p:cNvSpPr>
          <p:nvPr>
            <p:ph type="sldNum" sz="quarter" idx="12"/>
          </p:nvPr>
        </p:nvSpPr>
        <p:spPr/>
        <p:txBody>
          <a:bodyPr/>
          <a:lstStyle/>
          <a:p>
            <a:fld id="{A5E19D87-A4F6-413E-90DE-428957F7D5B5}" type="slidenum">
              <a:rPr lang="en-IN" smtClean="0"/>
              <a:t>‹#›</a:t>
            </a:fld>
            <a:endParaRPr lang="en-IN"/>
          </a:p>
        </p:txBody>
      </p:sp>
    </p:spTree>
    <p:extLst>
      <p:ext uri="{BB962C8B-B14F-4D97-AF65-F5344CB8AC3E}">
        <p14:creationId xmlns:p14="http://schemas.microsoft.com/office/powerpoint/2010/main" val="14295238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4064E9-136E-4C51-85D8-554845E43D6A}"/>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5CFED4F6-E3BD-480B-A359-BF5EC78CDC2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F28FE79-8FB2-4174-8283-0450DFC2CC52}"/>
              </a:ext>
            </a:extLst>
          </p:cNvPr>
          <p:cNvSpPr>
            <a:spLocks noGrp="1"/>
          </p:cNvSpPr>
          <p:nvPr>
            <p:ph type="dt" sz="half" idx="10"/>
          </p:nvPr>
        </p:nvSpPr>
        <p:spPr/>
        <p:txBody>
          <a:bodyPr/>
          <a:lstStyle/>
          <a:p>
            <a:fld id="{33A5D7E0-1651-48F8-8EBB-14FC73CF0D4A}" type="datetimeFigureOut">
              <a:rPr lang="en-IN" smtClean="0"/>
              <a:t>23-06-2021</a:t>
            </a:fld>
            <a:endParaRPr lang="en-IN"/>
          </a:p>
        </p:txBody>
      </p:sp>
      <p:sp>
        <p:nvSpPr>
          <p:cNvPr id="5" name="Footer Placeholder 4">
            <a:extLst>
              <a:ext uri="{FF2B5EF4-FFF2-40B4-BE49-F238E27FC236}">
                <a16:creationId xmlns:a16="http://schemas.microsoft.com/office/drawing/2014/main" id="{050B0309-7CE8-4FC7-951B-DCC37A0EC8B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4D71C10-EE63-4C58-95E3-F2AFF44F6623}"/>
              </a:ext>
            </a:extLst>
          </p:cNvPr>
          <p:cNvSpPr>
            <a:spLocks noGrp="1"/>
          </p:cNvSpPr>
          <p:nvPr>
            <p:ph type="sldNum" sz="quarter" idx="12"/>
          </p:nvPr>
        </p:nvSpPr>
        <p:spPr/>
        <p:txBody>
          <a:bodyPr/>
          <a:lstStyle/>
          <a:p>
            <a:fld id="{A5E19D87-A4F6-413E-90DE-428957F7D5B5}" type="slidenum">
              <a:rPr lang="en-IN" smtClean="0"/>
              <a:t>‹#›</a:t>
            </a:fld>
            <a:endParaRPr lang="en-IN"/>
          </a:p>
        </p:txBody>
      </p:sp>
    </p:spTree>
    <p:extLst>
      <p:ext uri="{BB962C8B-B14F-4D97-AF65-F5344CB8AC3E}">
        <p14:creationId xmlns:p14="http://schemas.microsoft.com/office/powerpoint/2010/main" val="9177539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B640615-F943-47CD-80E2-C28335F0D60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4D53522C-08C4-4737-960F-3DBE795C622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8727429-4257-40F9-B08C-821D638B82AB}"/>
              </a:ext>
            </a:extLst>
          </p:cNvPr>
          <p:cNvSpPr>
            <a:spLocks noGrp="1"/>
          </p:cNvSpPr>
          <p:nvPr>
            <p:ph type="dt" sz="half" idx="10"/>
          </p:nvPr>
        </p:nvSpPr>
        <p:spPr/>
        <p:txBody>
          <a:bodyPr/>
          <a:lstStyle/>
          <a:p>
            <a:fld id="{33A5D7E0-1651-48F8-8EBB-14FC73CF0D4A}" type="datetimeFigureOut">
              <a:rPr lang="en-IN" smtClean="0"/>
              <a:t>23-06-2021</a:t>
            </a:fld>
            <a:endParaRPr lang="en-IN"/>
          </a:p>
        </p:txBody>
      </p:sp>
      <p:sp>
        <p:nvSpPr>
          <p:cNvPr id="5" name="Footer Placeholder 4">
            <a:extLst>
              <a:ext uri="{FF2B5EF4-FFF2-40B4-BE49-F238E27FC236}">
                <a16:creationId xmlns:a16="http://schemas.microsoft.com/office/drawing/2014/main" id="{15FBB43F-5526-4638-94C6-D76D137F426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B50541C-4F9B-4CFF-B1E1-4F898CAA0C58}"/>
              </a:ext>
            </a:extLst>
          </p:cNvPr>
          <p:cNvSpPr>
            <a:spLocks noGrp="1"/>
          </p:cNvSpPr>
          <p:nvPr>
            <p:ph type="sldNum" sz="quarter" idx="12"/>
          </p:nvPr>
        </p:nvSpPr>
        <p:spPr/>
        <p:txBody>
          <a:bodyPr/>
          <a:lstStyle/>
          <a:p>
            <a:fld id="{A5E19D87-A4F6-413E-90DE-428957F7D5B5}" type="slidenum">
              <a:rPr lang="en-IN" smtClean="0"/>
              <a:t>‹#›</a:t>
            </a:fld>
            <a:endParaRPr lang="en-IN"/>
          </a:p>
        </p:txBody>
      </p:sp>
    </p:spTree>
    <p:extLst>
      <p:ext uri="{BB962C8B-B14F-4D97-AF65-F5344CB8AC3E}">
        <p14:creationId xmlns:p14="http://schemas.microsoft.com/office/powerpoint/2010/main" val="27141903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6BA3A-1F28-4A96-813A-50EFA690B476}"/>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461907DF-BA5F-4225-AF7E-CF2076B2626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3967483-D976-4191-A857-D7F62C5A9772}"/>
              </a:ext>
            </a:extLst>
          </p:cNvPr>
          <p:cNvSpPr>
            <a:spLocks noGrp="1"/>
          </p:cNvSpPr>
          <p:nvPr>
            <p:ph type="dt" sz="half" idx="10"/>
          </p:nvPr>
        </p:nvSpPr>
        <p:spPr/>
        <p:txBody>
          <a:bodyPr/>
          <a:lstStyle/>
          <a:p>
            <a:fld id="{33A5D7E0-1651-48F8-8EBB-14FC73CF0D4A}" type="datetimeFigureOut">
              <a:rPr lang="en-IN" smtClean="0"/>
              <a:t>23-06-2021</a:t>
            </a:fld>
            <a:endParaRPr lang="en-IN"/>
          </a:p>
        </p:txBody>
      </p:sp>
      <p:sp>
        <p:nvSpPr>
          <p:cNvPr id="5" name="Footer Placeholder 4">
            <a:extLst>
              <a:ext uri="{FF2B5EF4-FFF2-40B4-BE49-F238E27FC236}">
                <a16:creationId xmlns:a16="http://schemas.microsoft.com/office/drawing/2014/main" id="{8AC664A9-980E-48E9-B902-F7A07935202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83AE551-EE09-410C-A7F4-2D3B05CF9F0E}"/>
              </a:ext>
            </a:extLst>
          </p:cNvPr>
          <p:cNvSpPr>
            <a:spLocks noGrp="1"/>
          </p:cNvSpPr>
          <p:nvPr>
            <p:ph type="sldNum" sz="quarter" idx="12"/>
          </p:nvPr>
        </p:nvSpPr>
        <p:spPr/>
        <p:txBody>
          <a:bodyPr/>
          <a:lstStyle/>
          <a:p>
            <a:fld id="{A5E19D87-A4F6-413E-90DE-428957F7D5B5}" type="slidenum">
              <a:rPr lang="en-IN" smtClean="0"/>
              <a:t>‹#›</a:t>
            </a:fld>
            <a:endParaRPr lang="en-IN"/>
          </a:p>
        </p:txBody>
      </p:sp>
    </p:spTree>
    <p:extLst>
      <p:ext uri="{BB962C8B-B14F-4D97-AF65-F5344CB8AC3E}">
        <p14:creationId xmlns:p14="http://schemas.microsoft.com/office/powerpoint/2010/main" val="637366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6A68CF-3220-42C0-B50B-7A686A6DE29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C11E07BD-9520-4952-BE85-2A2E3270642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1AF6325-238B-41B6-A5D2-7234D3D4E34B}"/>
              </a:ext>
            </a:extLst>
          </p:cNvPr>
          <p:cNvSpPr>
            <a:spLocks noGrp="1"/>
          </p:cNvSpPr>
          <p:nvPr>
            <p:ph type="dt" sz="half" idx="10"/>
          </p:nvPr>
        </p:nvSpPr>
        <p:spPr/>
        <p:txBody>
          <a:bodyPr/>
          <a:lstStyle/>
          <a:p>
            <a:fld id="{33A5D7E0-1651-48F8-8EBB-14FC73CF0D4A}" type="datetimeFigureOut">
              <a:rPr lang="en-IN" smtClean="0"/>
              <a:t>23-06-2021</a:t>
            </a:fld>
            <a:endParaRPr lang="en-IN"/>
          </a:p>
        </p:txBody>
      </p:sp>
      <p:sp>
        <p:nvSpPr>
          <p:cNvPr id="5" name="Footer Placeholder 4">
            <a:extLst>
              <a:ext uri="{FF2B5EF4-FFF2-40B4-BE49-F238E27FC236}">
                <a16:creationId xmlns:a16="http://schemas.microsoft.com/office/drawing/2014/main" id="{B41F0F85-AB76-4F72-9A3C-F91BBE8C181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8669C5F-B641-4E44-B02F-8C3E4C393DE1}"/>
              </a:ext>
            </a:extLst>
          </p:cNvPr>
          <p:cNvSpPr>
            <a:spLocks noGrp="1"/>
          </p:cNvSpPr>
          <p:nvPr>
            <p:ph type="sldNum" sz="quarter" idx="12"/>
          </p:nvPr>
        </p:nvSpPr>
        <p:spPr/>
        <p:txBody>
          <a:bodyPr/>
          <a:lstStyle/>
          <a:p>
            <a:fld id="{A5E19D87-A4F6-413E-90DE-428957F7D5B5}" type="slidenum">
              <a:rPr lang="en-IN" smtClean="0"/>
              <a:t>‹#›</a:t>
            </a:fld>
            <a:endParaRPr lang="en-IN"/>
          </a:p>
        </p:txBody>
      </p:sp>
    </p:spTree>
    <p:extLst>
      <p:ext uri="{BB962C8B-B14F-4D97-AF65-F5344CB8AC3E}">
        <p14:creationId xmlns:p14="http://schemas.microsoft.com/office/powerpoint/2010/main" val="6888853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A5243-9429-46E3-9A3C-1A80664B109F}"/>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61C65169-1E24-4646-98AA-58AA399FFDF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F316029D-24A9-42F5-AA11-DF76075AB78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E04105C3-1EC7-4F4B-ADFD-9AEAAEDA6B35}"/>
              </a:ext>
            </a:extLst>
          </p:cNvPr>
          <p:cNvSpPr>
            <a:spLocks noGrp="1"/>
          </p:cNvSpPr>
          <p:nvPr>
            <p:ph type="dt" sz="half" idx="10"/>
          </p:nvPr>
        </p:nvSpPr>
        <p:spPr/>
        <p:txBody>
          <a:bodyPr/>
          <a:lstStyle/>
          <a:p>
            <a:fld id="{33A5D7E0-1651-48F8-8EBB-14FC73CF0D4A}" type="datetimeFigureOut">
              <a:rPr lang="en-IN" smtClean="0"/>
              <a:t>23-06-2021</a:t>
            </a:fld>
            <a:endParaRPr lang="en-IN"/>
          </a:p>
        </p:txBody>
      </p:sp>
      <p:sp>
        <p:nvSpPr>
          <p:cNvPr id="6" name="Footer Placeholder 5">
            <a:extLst>
              <a:ext uri="{FF2B5EF4-FFF2-40B4-BE49-F238E27FC236}">
                <a16:creationId xmlns:a16="http://schemas.microsoft.com/office/drawing/2014/main" id="{1918FA11-5286-4489-883F-7D2E5CD6CA9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7E8C13A-5519-4C7A-AFD8-2AE721A756F9}"/>
              </a:ext>
            </a:extLst>
          </p:cNvPr>
          <p:cNvSpPr>
            <a:spLocks noGrp="1"/>
          </p:cNvSpPr>
          <p:nvPr>
            <p:ph type="sldNum" sz="quarter" idx="12"/>
          </p:nvPr>
        </p:nvSpPr>
        <p:spPr/>
        <p:txBody>
          <a:bodyPr/>
          <a:lstStyle/>
          <a:p>
            <a:fld id="{A5E19D87-A4F6-413E-90DE-428957F7D5B5}" type="slidenum">
              <a:rPr lang="en-IN" smtClean="0"/>
              <a:t>‹#›</a:t>
            </a:fld>
            <a:endParaRPr lang="en-IN"/>
          </a:p>
        </p:txBody>
      </p:sp>
    </p:spTree>
    <p:extLst>
      <p:ext uri="{BB962C8B-B14F-4D97-AF65-F5344CB8AC3E}">
        <p14:creationId xmlns:p14="http://schemas.microsoft.com/office/powerpoint/2010/main" val="25896954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7CFA81-9055-496B-BB2C-1E41D246B48F}"/>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151BB59D-7368-498C-B66E-8C6E82DFC67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5769EDF-3432-4B36-9565-DB9052428E6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2FD95FEB-4583-401A-A150-C6EA5B25E1C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CC7C9F8-3939-43D7-8DE8-4F6486495CE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40F877AC-C232-4243-AE18-3A5965FD6758}"/>
              </a:ext>
            </a:extLst>
          </p:cNvPr>
          <p:cNvSpPr>
            <a:spLocks noGrp="1"/>
          </p:cNvSpPr>
          <p:nvPr>
            <p:ph type="dt" sz="half" idx="10"/>
          </p:nvPr>
        </p:nvSpPr>
        <p:spPr/>
        <p:txBody>
          <a:bodyPr/>
          <a:lstStyle/>
          <a:p>
            <a:fld id="{33A5D7E0-1651-48F8-8EBB-14FC73CF0D4A}" type="datetimeFigureOut">
              <a:rPr lang="en-IN" smtClean="0"/>
              <a:t>23-06-2021</a:t>
            </a:fld>
            <a:endParaRPr lang="en-IN"/>
          </a:p>
        </p:txBody>
      </p:sp>
      <p:sp>
        <p:nvSpPr>
          <p:cNvPr id="8" name="Footer Placeholder 7">
            <a:extLst>
              <a:ext uri="{FF2B5EF4-FFF2-40B4-BE49-F238E27FC236}">
                <a16:creationId xmlns:a16="http://schemas.microsoft.com/office/drawing/2014/main" id="{FE66FCAF-F052-4C5F-BFAE-0744678FC191}"/>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DCF8204C-0011-4CC1-A362-8826BD36DE9A}"/>
              </a:ext>
            </a:extLst>
          </p:cNvPr>
          <p:cNvSpPr>
            <a:spLocks noGrp="1"/>
          </p:cNvSpPr>
          <p:nvPr>
            <p:ph type="sldNum" sz="quarter" idx="12"/>
          </p:nvPr>
        </p:nvSpPr>
        <p:spPr/>
        <p:txBody>
          <a:bodyPr/>
          <a:lstStyle/>
          <a:p>
            <a:fld id="{A5E19D87-A4F6-413E-90DE-428957F7D5B5}" type="slidenum">
              <a:rPr lang="en-IN" smtClean="0"/>
              <a:t>‹#›</a:t>
            </a:fld>
            <a:endParaRPr lang="en-IN"/>
          </a:p>
        </p:txBody>
      </p:sp>
    </p:spTree>
    <p:extLst>
      <p:ext uri="{BB962C8B-B14F-4D97-AF65-F5344CB8AC3E}">
        <p14:creationId xmlns:p14="http://schemas.microsoft.com/office/powerpoint/2010/main" val="39008484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DA511C-0792-416B-B6B1-83975051BD6E}"/>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8D8AF9C6-33E1-4DC8-8471-2DE02748C2E2}"/>
              </a:ext>
            </a:extLst>
          </p:cNvPr>
          <p:cNvSpPr>
            <a:spLocks noGrp="1"/>
          </p:cNvSpPr>
          <p:nvPr>
            <p:ph type="dt" sz="half" idx="10"/>
          </p:nvPr>
        </p:nvSpPr>
        <p:spPr/>
        <p:txBody>
          <a:bodyPr/>
          <a:lstStyle/>
          <a:p>
            <a:fld id="{33A5D7E0-1651-48F8-8EBB-14FC73CF0D4A}" type="datetimeFigureOut">
              <a:rPr lang="en-IN" smtClean="0"/>
              <a:t>23-06-2021</a:t>
            </a:fld>
            <a:endParaRPr lang="en-IN"/>
          </a:p>
        </p:txBody>
      </p:sp>
      <p:sp>
        <p:nvSpPr>
          <p:cNvPr id="4" name="Footer Placeholder 3">
            <a:extLst>
              <a:ext uri="{FF2B5EF4-FFF2-40B4-BE49-F238E27FC236}">
                <a16:creationId xmlns:a16="http://schemas.microsoft.com/office/drawing/2014/main" id="{A8DEC3A6-7BC0-4420-84D4-1884195F501E}"/>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8340C8C1-2954-4FEB-97BC-BEDB6DF41F34}"/>
              </a:ext>
            </a:extLst>
          </p:cNvPr>
          <p:cNvSpPr>
            <a:spLocks noGrp="1"/>
          </p:cNvSpPr>
          <p:nvPr>
            <p:ph type="sldNum" sz="quarter" idx="12"/>
          </p:nvPr>
        </p:nvSpPr>
        <p:spPr/>
        <p:txBody>
          <a:bodyPr/>
          <a:lstStyle/>
          <a:p>
            <a:fld id="{A5E19D87-A4F6-413E-90DE-428957F7D5B5}" type="slidenum">
              <a:rPr lang="en-IN" smtClean="0"/>
              <a:t>‹#›</a:t>
            </a:fld>
            <a:endParaRPr lang="en-IN"/>
          </a:p>
        </p:txBody>
      </p:sp>
    </p:spTree>
    <p:extLst>
      <p:ext uri="{BB962C8B-B14F-4D97-AF65-F5344CB8AC3E}">
        <p14:creationId xmlns:p14="http://schemas.microsoft.com/office/powerpoint/2010/main" val="19995880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C1A1C13-2A30-4D15-B6B2-5858BAE0FD29}"/>
              </a:ext>
            </a:extLst>
          </p:cNvPr>
          <p:cNvSpPr>
            <a:spLocks noGrp="1"/>
          </p:cNvSpPr>
          <p:nvPr>
            <p:ph type="dt" sz="half" idx="10"/>
          </p:nvPr>
        </p:nvSpPr>
        <p:spPr/>
        <p:txBody>
          <a:bodyPr/>
          <a:lstStyle/>
          <a:p>
            <a:fld id="{33A5D7E0-1651-48F8-8EBB-14FC73CF0D4A}" type="datetimeFigureOut">
              <a:rPr lang="en-IN" smtClean="0"/>
              <a:t>23-06-2021</a:t>
            </a:fld>
            <a:endParaRPr lang="en-IN"/>
          </a:p>
        </p:txBody>
      </p:sp>
      <p:sp>
        <p:nvSpPr>
          <p:cNvPr id="3" name="Footer Placeholder 2">
            <a:extLst>
              <a:ext uri="{FF2B5EF4-FFF2-40B4-BE49-F238E27FC236}">
                <a16:creationId xmlns:a16="http://schemas.microsoft.com/office/drawing/2014/main" id="{2F75E971-CE42-4454-94AD-B9131E33354D}"/>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A21B27FA-C09A-42A8-92DF-ACF2B837D9CB}"/>
              </a:ext>
            </a:extLst>
          </p:cNvPr>
          <p:cNvSpPr>
            <a:spLocks noGrp="1"/>
          </p:cNvSpPr>
          <p:nvPr>
            <p:ph type="sldNum" sz="quarter" idx="12"/>
          </p:nvPr>
        </p:nvSpPr>
        <p:spPr/>
        <p:txBody>
          <a:bodyPr/>
          <a:lstStyle/>
          <a:p>
            <a:fld id="{A5E19D87-A4F6-413E-90DE-428957F7D5B5}" type="slidenum">
              <a:rPr lang="en-IN" smtClean="0"/>
              <a:t>‹#›</a:t>
            </a:fld>
            <a:endParaRPr lang="en-IN"/>
          </a:p>
        </p:txBody>
      </p:sp>
    </p:spTree>
    <p:extLst>
      <p:ext uri="{BB962C8B-B14F-4D97-AF65-F5344CB8AC3E}">
        <p14:creationId xmlns:p14="http://schemas.microsoft.com/office/powerpoint/2010/main" val="7508924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4FF18C-13EB-4B5F-830B-7531A82CCD6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D91F8FE4-25CE-4D07-880A-9323C092996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3F928D2-AD9B-4230-B946-E80FDF4BD76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485D27D-04A1-4CF7-BEDF-FE8B33DB24A2}"/>
              </a:ext>
            </a:extLst>
          </p:cNvPr>
          <p:cNvSpPr>
            <a:spLocks noGrp="1"/>
          </p:cNvSpPr>
          <p:nvPr>
            <p:ph type="dt" sz="half" idx="10"/>
          </p:nvPr>
        </p:nvSpPr>
        <p:spPr/>
        <p:txBody>
          <a:bodyPr/>
          <a:lstStyle/>
          <a:p>
            <a:fld id="{33A5D7E0-1651-48F8-8EBB-14FC73CF0D4A}" type="datetimeFigureOut">
              <a:rPr lang="en-IN" smtClean="0"/>
              <a:t>23-06-2021</a:t>
            </a:fld>
            <a:endParaRPr lang="en-IN"/>
          </a:p>
        </p:txBody>
      </p:sp>
      <p:sp>
        <p:nvSpPr>
          <p:cNvPr id="6" name="Footer Placeholder 5">
            <a:extLst>
              <a:ext uri="{FF2B5EF4-FFF2-40B4-BE49-F238E27FC236}">
                <a16:creationId xmlns:a16="http://schemas.microsoft.com/office/drawing/2014/main" id="{D643A644-B374-4DF5-BC51-3366AEA4893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46B37C2-9FD8-4677-AADC-FD3F3B0E8800}"/>
              </a:ext>
            </a:extLst>
          </p:cNvPr>
          <p:cNvSpPr>
            <a:spLocks noGrp="1"/>
          </p:cNvSpPr>
          <p:nvPr>
            <p:ph type="sldNum" sz="quarter" idx="12"/>
          </p:nvPr>
        </p:nvSpPr>
        <p:spPr/>
        <p:txBody>
          <a:bodyPr/>
          <a:lstStyle/>
          <a:p>
            <a:fld id="{A5E19D87-A4F6-413E-90DE-428957F7D5B5}" type="slidenum">
              <a:rPr lang="en-IN" smtClean="0"/>
              <a:t>‹#›</a:t>
            </a:fld>
            <a:endParaRPr lang="en-IN"/>
          </a:p>
        </p:txBody>
      </p:sp>
    </p:spTree>
    <p:extLst>
      <p:ext uri="{BB962C8B-B14F-4D97-AF65-F5344CB8AC3E}">
        <p14:creationId xmlns:p14="http://schemas.microsoft.com/office/powerpoint/2010/main" val="19663339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E1DEB1-1FD2-4282-BA72-B20E4DEC356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8F4FCB2D-EF58-4726-A261-6B7D72D1DFE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26DF04B1-3AED-41D3-A211-BDC8F890306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6E4E3F0-31B9-4AA6-BDC2-3A1F88489445}"/>
              </a:ext>
            </a:extLst>
          </p:cNvPr>
          <p:cNvSpPr>
            <a:spLocks noGrp="1"/>
          </p:cNvSpPr>
          <p:nvPr>
            <p:ph type="dt" sz="half" idx="10"/>
          </p:nvPr>
        </p:nvSpPr>
        <p:spPr/>
        <p:txBody>
          <a:bodyPr/>
          <a:lstStyle/>
          <a:p>
            <a:fld id="{33A5D7E0-1651-48F8-8EBB-14FC73CF0D4A}" type="datetimeFigureOut">
              <a:rPr lang="en-IN" smtClean="0"/>
              <a:t>23-06-2021</a:t>
            </a:fld>
            <a:endParaRPr lang="en-IN"/>
          </a:p>
        </p:txBody>
      </p:sp>
      <p:sp>
        <p:nvSpPr>
          <p:cNvPr id="6" name="Footer Placeholder 5">
            <a:extLst>
              <a:ext uri="{FF2B5EF4-FFF2-40B4-BE49-F238E27FC236}">
                <a16:creationId xmlns:a16="http://schemas.microsoft.com/office/drawing/2014/main" id="{643A9EDD-12D3-4552-8A78-722163BA27B6}"/>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1F6D4C3-1CBE-44CA-A78B-77D2FA62DFAC}"/>
              </a:ext>
            </a:extLst>
          </p:cNvPr>
          <p:cNvSpPr>
            <a:spLocks noGrp="1"/>
          </p:cNvSpPr>
          <p:nvPr>
            <p:ph type="sldNum" sz="quarter" idx="12"/>
          </p:nvPr>
        </p:nvSpPr>
        <p:spPr/>
        <p:txBody>
          <a:bodyPr/>
          <a:lstStyle/>
          <a:p>
            <a:fld id="{A5E19D87-A4F6-413E-90DE-428957F7D5B5}" type="slidenum">
              <a:rPr lang="en-IN" smtClean="0"/>
              <a:t>‹#›</a:t>
            </a:fld>
            <a:endParaRPr lang="en-IN"/>
          </a:p>
        </p:txBody>
      </p:sp>
    </p:spTree>
    <p:extLst>
      <p:ext uri="{BB962C8B-B14F-4D97-AF65-F5344CB8AC3E}">
        <p14:creationId xmlns:p14="http://schemas.microsoft.com/office/powerpoint/2010/main" val="37077958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06EB81B-8457-4AF4-883E-2BCBAA082DC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2A5D2D62-8D1F-421C-958E-F37E56E9DA0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31CDAA9-2BA9-45AD-8A59-F17FA41FEEB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3A5D7E0-1651-48F8-8EBB-14FC73CF0D4A}" type="datetimeFigureOut">
              <a:rPr lang="en-IN" smtClean="0"/>
              <a:t>23-06-2021</a:t>
            </a:fld>
            <a:endParaRPr lang="en-IN"/>
          </a:p>
        </p:txBody>
      </p:sp>
      <p:sp>
        <p:nvSpPr>
          <p:cNvPr id="5" name="Footer Placeholder 4">
            <a:extLst>
              <a:ext uri="{FF2B5EF4-FFF2-40B4-BE49-F238E27FC236}">
                <a16:creationId xmlns:a16="http://schemas.microsoft.com/office/drawing/2014/main" id="{BB194A9C-CD1B-4DB1-A1A9-F931970D973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3EAFA91D-B64D-4A52-9181-AFA6A6ADF13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5E19D87-A4F6-413E-90DE-428957F7D5B5}" type="slidenum">
              <a:rPr lang="en-IN" smtClean="0"/>
              <a:t>‹#›</a:t>
            </a:fld>
            <a:endParaRPr lang="en-IN"/>
          </a:p>
        </p:txBody>
      </p:sp>
    </p:spTree>
    <p:extLst>
      <p:ext uri="{BB962C8B-B14F-4D97-AF65-F5344CB8AC3E}">
        <p14:creationId xmlns:p14="http://schemas.microsoft.com/office/powerpoint/2010/main" val="419948634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s://www.kaggle.com/c/kobe-bryant-shot-selection/data"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image" Target="../media/image40.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4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54394A-26B0-408E-9F82-A77A933B5E6F}"/>
              </a:ext>
            </a:extLst>
          </p:cNvPr>
          <p:cNvSpPr>
            <a:spLocks noGrp="1"/>
          </p:cNvSpPr>
          <p:nvPr>
            <p:ph type="ctrTitle"/>
          </p:nvPr>
        </p:nvSpPr>
        <p:spPr/>
        <p:txBody>
          <a:bodyPr>
            <a:normAutofit/>
          </a:bodyPr>
          <a:lstStyle/>
          <a:p>
            <a:pPr fontAlgn="base"/>
            <a:r>
              <a:rPr lang="en-US" b="1" dirty="0"/>
              <a:t>Kobe Bryant Shot Selection</a:t>
            </a:r>
            <a:br>
              <a:rPr lang="en-US" b="1" dirty="0"/>
            </a:br>
            <a:r>
              <a:rPr lang="en-US" sz="3100" b="1" dirty="0"/>
              <a:t>Which shots did Kobe sink?</a:t>
            </a:r>
            <a:br>
              <a:rPr lang="en-US" b="1" dirty="0"/>
            </a:br>
            <a:endParaRPr lang="en-IN" dirty="0"/>
          </a:p>
        </p:txBody>
      </p:sp>
      <p:sp>
        <p:nvSpPr>
          <p:cNvPr id="3" name="Subtitle 2">
            <a:extLst>
              <a:ext uri="{FF2B5EF4-FFF2-40B4-BE49-F238E27FC236}">
                <a16:creationId xmlns:a16="http://schemas.microsoft.com/office/drawing/2014/main" id="{E197BBE3-746D-4E6A-A4D9-4499C45B8D11}"/>
              </a:ext>
            </a:extLst>
          </p:cNvPr>
          <p:cNvSpPr>
            <a:spLocks noGrp="1"/>
          </p:cNvSpPr>
          <p:nvPr>
            <p:ph type="subTitle" idx="1"/>
          </p:nvPr>
        </p:nvSpPr>
        <p:spPr/>
        <p:txBody>
          <a:bodyPr/>
          <a:lstStyle/>
          <a:p>
            <a:r>
              <a:rPr lang="en-IN" dirty="0"/>
              <a:t>Presented by</a:t>
            </a:r>
          </a:p>
          <a:p>
            <a:r>
              <a:rPr lang="en-IN" dirty="0" err="1"/>
              <a:t>Divya</a:t>
            </a:r>
            <a:r>
              <a:rPr lang="en-IN" dirty="0"/>
              <a:t> Parmar</a:t>
            </a:r>
          </a:p>
          <a:p>
            <a:r>
              <a:rPr lang="en-IN" dirty="0"/>
              <a:t>Pranay </a:t>
            </a:r>
            <a:r>
              <a:rPr lang="en-IN" dirty="0" err="1"/>
              <a:t>Bhakthula</a:t>
            </a:r>
            <a:endParaRPr lang="en-IN" dirty="0"/>
          </a:p>
        </p:txBody>
      </p:sp>
    </p:spTree>
    <p:extLst>
      <p:ext uri="{BB962C8B-B14F-4D97-AF65-F5344CB8AC3E}">
        <p14:creationId xmlns:p14="http://schemas.microsoft.com/office/powerpoint/2010/main" val="17869046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2CC67-99B7-48CA-8545-5902EF9108E9}"/>
              </a:ext>
            </a:extLst>
          </p:cNvPr>
          <p:cNvSpPr>
            <a:spLocks noGrp="1"/>
          </p:cNvSpPr>
          <p:nvPr>
            <p:ph type="title"/>
          </p:nvPr>
        </p:nvSpPr>
        <p:spPr>
          <a:xfrm>
            <a:off x="669023" y="33924"/>
            <a:ext cx="4612689" cy="506027"/>
          </a:xfrm>
        </p:spPr>
        <p:txBody>
          <a:bodyPr>
            <a:normAutofit fontScale="90000"/>
          </a:bodyPr>
          <a:lstStyle/>
          <a:p>
            <a:r>
              <a:rPr lang="en-IN" dirty="0"/>
              <a:t>EDA analysis</a:t>
            </a:r>
          </a:p>
        </p:txBody>
      </p:sp>
      <p:pic>
        <p:nvPicPr>
          <p:cNvPr id="5" name="Content Placeholder 4">
            <a:extLst>
              <a:ext uri="{FF2B5EF4-FFF2-40B4-BE49-F238E27FC236}">
                <a16:creationId xmlns:a16="http://schemas.microsoft.com/office/drawing/2014/main" id="{15B3EF7B-7595-4782-A340-4F5A3971F67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662650"/>
            <a:ext cx="6096000" cy="6195350"/>
          </a:xfrm>
        </p:spPr>
      </p:pic>
      <p:pic>
        <p:nvPicPr>
          <p:cNvPr id="7" name="Picture 6">
            <a:extLst>
              <a:ext uri="{FF2B5EF4-FFF2-40B4-BE49-F238E27FC236}">
                <a16:creationId xmlns:a16="http://schemas.microsoft.com/office/drawing/2014/main" id="{1F913DC7-9D80-4901-8505-69217E4123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39511" y="0"/>
            <a:ext cx="6152489" cy="6786980"/>
          </a:xfrm>
          <a:prstGeom prst="rect">
            <a:avLst/>
          </a:prstGeom>
        </p:spPr>
      </p:pic>
    </p:spTree>
    <p:extLst>
      <p:ext uri="{BB962C8B-B14F-4D97-AF65-F5344CB8AC3E}">
        <p14:creationId xmlns:p14="http://schemas.microsoft.com/office/powerpoint/2010/main" val="23736002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426910-3E60-4398-91B0-E2961E151E6A}"/>
              </a:ext>
            </a:extLst>
          </p:cNvPr>
          <p:cNvSpPr>
            <a:spLocks noGrp="1"/>
          </p:cNvSpPr>
          <p:nvPr>
            <p:ph type="title"/>
          </p:nvPr>
        </p:nvSpPr>
        <p:spPr>
          <a:xfrm>
            <a:off x="314418" y="89919"/>
            <a:ext cx="10515600" cy="877748"/>
          </a:xfrm>
        </p:spPr>
        <p:txBody>
          <a:bodyPr/>
          <a:lstStyle/>
          <a:p>
            <a:r>
              <a:rPr lang="en-IN" dirty="0"/>
              <a:t>EDA analysis</a:t>
            </a:r>
          </a:p>
        </p:txBody>
      </p:sp>
      <p:pic>
        <p:nvPicPr>
          <p:cNvPr id="5" name="Content Placeholder 4">
            <a:extLst>
              <a:ext uri="{FF2B5EF4-FFF2-40B4-BE49-F238E27FC236}">
                <a16:creationId xmlns:a16="http://schemas.microsoft.com/office/drawing/2014/main" id="{792E47B5-100F-4EA5-9E66-56D316342F5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179667" y="902346"/>
            <a:ext cx="5902823" cy="5729273"/>
          </a:xfrm>
        </p:spPr>
      </p:pic>
      <p:sp>
        <p:nvSpPr>
          <p:cNvPr id="6" name="TextBox 5">
            <a:extLst>
              <a:ext uri="{FF2B5EF4-FFF2-40B4-BE49-F238E27FC236}">
                <a16:creationId xmlns:a16="http://schemas.microsoft.com/office/drawing/2014/main" id="{9DEB383E-14A2-4AC5-92F5-5F7BC67D0E7F}"/>
              </a:ext>
            </a:extLst>
          </p:cNvPr>
          <p:cNvSpPr txBox="1"/>
          <p:nvPr/>
        </p:nvSpPr>
        <p:spPr>
          <a:xfrm>
            <a:off x="399495" y="1189608"/>
            <a:ext cx="5184559" cy="3693319"/>
          </a:xfrm>
          <a:prstGeom prst="rect">
            <a:avLst/>
          </a:prstGeom>
          <a:noFill/>
        </p:spPr>
        <p:txBody>
          <a:bodyPr wrap="square" rtlCol="0">
            <a:spAutoFit/>
          </a:bodyPr>
          <a:lstStyle/>
          <a:p>
            <a:pPr marL="285750" indent="-285750">
              <a:buFont typeface="Arial" panose="020B0604020202020204" pitchFamily="34" charset="0"/>
              <a:buChar char="•"/>
            </a:pPr>
            <a:r>
              <a:rPr lang="en-IN" dirty="0"/>
              <a:t>The chart on the right shows the most effective areas of </a:t>
            </a:r>
            <a:r>
              <a:rPr lang="en-IN" dirty="0" err="1"/>
              <a:t>kobe’s</a:t>
            </a:r>
            <a:r>
              <a:rPr lang="en-IN" dirty="0"/>
              <a:t> play.</a:t>
            </a:r>
          </a:p>
          <a:p>
            <a:pPr marL="285750" indent="-285750">
              <a:buFont typeface="Arial" panose="020B0604020202020204" pitchFamily="34" charset="0"/>
              <a:buChar char="•"/>
            </a:pPr>
            <a:r>
              <a:rPr lang="en-IN" dirty="0"/>
              <a:t>From the previous charts of location of shots and histogram graphs of various areas, ranges we can come to the conclusion that the most effective area for </a:t>
            </a:r>
            <a:r>
              <a:rPr lang="en-IN" dirty="0" err="1"/>
              <a:t>kobe</a:t>
            </a:r>
            <a:r>
              <a:rPr lang="en-IN" dirty="0"/>
              <a:t> is shooting from </a:t>
            </a:r>
            <a:r>
              <a:rPr lang="en-IN" dirty="0" err="1"/>
              <a:t>center</a:t>
            </a:r>
            <a:r>
              <a:rPr lang="en-IN" dirty="0"/>
              <a:t> area, from Mid-range and Restricted area. The most used action type is Jump shot.</a:t>
            </a:r>
          </a:p>
          <a:p>
            <a:pPr marL="285750" indent="-285750">
              <a:buFont typeface="Arial" panose="020B0604020202020204" pitchFamily="34" charset="0"/>
              <a:buChar char="•"/>
            </a:pPr>
            <a:r>
              <a:rPr lang="en-IN" dirty="0"/>
              <a:t>For any opponent team playing against </a:t>
            </a:r>
            <a:r>
              <a:rPr lang="en-IN" dirty="0" err="1"/>
              <a:t>kobe</a:t>
            </a:r>
            <a:r>
              <a:rPr lang="en-IN" dirty="0"/>
              <a:t>, the best tactic is to make him stay away from this region as much as possible and also since he uses Jump shot the most it is better to assign him a taller opponent to counter his jump shot.</a:t>
            </a:r>
          </a:p>
        </p:txBody>
      </p:sp>
    </p:spTree>
    <p:extLst>
      <p:ext uri="{BB962C8B-B14F-4D97-AF65-F5344CB8AC3E}">
        <p14:creationId xmlns:p14="http://schemas.microsoft.com/office/powerpoint/2010/main" val="41558304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6E2C3-62BB-41F0-B491-AA04D9715387}"/>
              </a:ext>
            </a:extLst>
          </p:cNvPr>
          <p:cNvSpPr>
            <a:spLocks noGrp="1"/>
          </p:cNvSpPr>
          <p:nvPr>
            <p:ph type="title"/>
          </p:nvPr>
        </p:nvSpPr>
        <p:spPr>
          <a:xfrm>
            <a:off x="758301" y="320736"/>
            <a:ext cx="10515600" cy="664685"/>
          </a:xfrm>
        </p:spPr>
        <p:txBody>
          <a:bodyPr>
            <a:normAutofit fontScale="90000"/>
          </a:bodyPr>
          <a:lstStyle/>
          <a:p>
            <a:r>
              <a:rPr lang="en-IN" dirty="0"/>
              <a:t>Opponent analysis</a:t>
            </a:r>
          </a:p>
        </p:txBody>
      </p:sp>
      <p:sp>
        <p:nvSpPr>
          <p:cNvPr id="3" name="Content Placeholder 2">
            <a:extLst>
              <a:ext uri="{FF2B5EF4-FFF2-40B4-BE49-F238E27FC236}">
                <a16:creationId xmlns:a16="http://schemas.microsoft.com/office/drawing/2014/main" id="{83A0C084-25A3-4A7D-8D5C-E8774D021780}"/>
              </a:ext>
            </a:extLst>
          </p:cNvPr>
          <p:cNvSpPr>
            <a:spLocks noGrp="1"/>
          </p:cNvSpPr>
          <p:nvPr>
            <p:ph idx="1"/>
          </p:nvPr>
        </p:nvSpPr>
        <p:spPr>
          <a:xfrm>
            <a:off x="758301" y="1118586"/>
            <a:ext cx="10515600" cy="5969093"/>
          </a:xfrm>
        </p:spPr>
        <p:txBody>
          <a:bodyPr>
            <a:normAutofit/>
          </a:bodyPr>
          <a:lstStyle/>
          <a:p>
            <a:r>
              <a:rPr lang="en-IN" sz="2400" dirty="0"/>
              <a:t>Now we will look from opponent point of view, who are championship finalist in the years 2002 and 2009 against Kobe’s team(LA lakers) and </a:t>
            </a:r>
            <a:r>
              <a:rPr lang="en-IN" sz="2400" dirty="0" err="1"/>
              <a:t>analyze</a:t>
            </a:r>
            <a:r>
              <a:rPr lang="en-IN" sz="2400" dirty="0"/>
              <a:t> </a:t>
            </a:r>
            <a:r>
              <a:rPr lang="en-IN" sz="2400" dirty="0" err="1"/>
              <a:t>kobe’s</a:t>
            </a:r>
            <a:r>
              <a:rPr lang="en-IN" sz="2400" dirty="0"/>
              <a:t> strengths and weakness from the data of regular season in those years and try to come up with a plan to defend Kobe better.</a:t>
            </a:r>
          </a:p>
          <a:p>
            <a:r>
              <a:rPr lang="en-IN" sz="2400" dirty="0"/>
              <a:t>We chose 2002 and 2009 years because we wanted to </a:t>
            </a:r>
            <a:r>
              <a:rPr lang="en-IN" sz="2400" dirty="0" err="1"/>
              <a:t>analyze</a:t>
            </a:r>
            <a:r>
              <a:rPr lang="en-IN" sz="2400" dirty="0"/>
              <a:t> the Kobe’s play in the years when his teammate, another NBA star Shaquille O’Neal was in his team (2002) and not in his team (2009). </a:t>
            </a:r>
          </a:p>
          <a:p>
            <a:r>
              <a:rPr lang="en-IN" sz="2400" dirty="0"/>
              <a:t>Shaq was more dominant than </a:t>
            </a:r>
            <a:r>
              <a:rPr lang="en-IN" sz="2400" dirty="0" err="1"/>
              <a:t>kobe</a:t>
            </a:r>
            <a:r>
              <a:rPr lang="en-IN" sz="2400" dirty="0"/>
              <a:t> in year 2002 as </a:t>
            </a:r>
            <a:r>
              <a:rPr lang="en-IN" sz="2400" dirty="0" err="1"/>
              <a:t>kobe</a:t>
            </a:r>
            <a:r>
              <a:rPr lang="en-IN" sz="2400" dirty="0"/>
              <a:t> was still young and less experienced compared to </a:t>
            </a:r>
            <a:r>
              <a:rPr lang="en-IN" sz="2400" dirty="0" err="1"/>
              <a:t>shaq</a:t>
            </a:r>
            <a:r>
              <a:rPr lang="en-IN" sz="2400" dirty="0"/>
              <a:t>. In the year 2009 the Kobe was peaking his career and he was the most dominant player in his side. So we can compare his play both those years.</a:t>
            </a:r>
          </a:p>
          <a:p>
            <a:r>
              <a:rPr lang="en-IN" sz="2400" dirty="0"/>
              <a:t>In this analysis we will look at data against top team that </a:t>
            </a:r>
            <a:r>
              <a:rPr lang="en-IN" sz="2400" dirty="0" err="1"/>
              <a:t>kobe</a:t>
            </a:r>
            <a:r>
              <a:rPr lang="en-IN" sz="2400" dirty="0"/>
              <a:t> played the best and team that </a:t>
            </a:r>
            <a:r>
              <a:rPr lang="en-IN" sz="2400" dirty="0" err="1"/>
              <a:t>kobe</a:t>
            </a:r>
            <a:r>
              <a:rPr lang="en-IN" sz="2400" dirty="0"/>
              <a:t> performed the least.</a:t>
            </a:r>
          </a:p>
        </p:txBody>
      </p:sp>
    </p:spTree>
    <p:extLst>
      <p:ext uri="{BB962C8B-B14F-4D97-AF65-F5344CB8AC3E}">
        <p14:creationId xmlns:p14="http://schemas.microsoft.com/office/powerpoint/2010/main" val="39671780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8D5BA9-2628-4F73-9147-67574FACF2C7}"/>
              </a:ext>
            </a:extLst>
          </p:cNvPr>
          <p:cNvSpPr>
            <a:spLocks noGrp="1"/>
          </p:cNvSpPr>
          <p:nvPr>
            <p:ph type="title"/>
          </p:nvPr>
        </p:nvSpPr>
        <p:spPr>
          <a:xfrm>
            <a:off x="607381" y="18256"/>
            <a:ext cx="10515600" cy="807368"/>
          </a:xfrm>
        </p:spPr>
        <p:txBody>
          <a:bodyPr/>
          <a:lstStyle/>
          <a:p>
            <a:r>
              <a:rPr lang="en-IN" dirty="0"/>
              <a:t>Opponent analysis - 2002</a:t>
            </a:r>
          </a:p>
        </p:txBody>
      </p:sp>
      <p:pic>
        <p:nvPicPr>
          <p:cNvPr id="5" name="Content Placeholder 4">
            <a:extLst>
              <a:ext uri="{FF2B5EF4-FFF2-40B4-BE49-F238E27FC236}">
                <a16:creationId xmlns:a16="http://schemas.microsoft.com/office/drawing/2014/main" id="{36AA8E33-BB0A-454D-923D-3E486F7751D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2756" y="923310"/>
            <a:ext cx="5643239" cy="3651190"/>
          </a:xfrm>
        </p:spPr>
      </p:pic>
      <p:pic>
        <p:nvPicPr>
          <p:cNvPr id="7" name="Picture 6">
            <a:extLst>
              <a:ext uri="{FF2B5EF4-FFF2-40B4-BE49-F238E27FC236}">
                <a16:creationId xmlns:a16="http://schemas.microsoft.com/office/drawing/2014/main" id="{2FAB7368-F7DE-4EE1-9D2A-623CEA7F68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58894" y="900522"/>
            <a:ext cx="5756710" cy="3547191"/>
          </a:xfrm>
          <a:prstGeom prst="rect">
            <a:avLst/>
          </a:prstGeom>
        </p:spPr>
      </p:pic>
      <p:sp>
        <p:nvSpPr>
          <p:cNvPr id="8" name="TextBox 7">
            <a:extLst>
              <a:ext uri="{FF2B5EF4-FFF2-40B4-BE49-F238E27FC236}">
                <a16:creationId xmlns:a16="http://schemas.microsoft.com/office/drawing/2014/main" id="{625636F5-3D14-40B0-A25A-E129E7AFD0C1}"/>
              </a:ext>
            </a:extLst>
          </p:cNvPr>
          <p:cNvSpPr txBox="1"/>
          <p:nvPr/>
        </p:nvSpPr>
        <p:spPr>
          <a:xfrm>
            <a:off x="210104" y="4656931"/>
            <a:ext cx="11771791" cy="1200329"/>
          </a:xfrm>
          <a:prstGeom prst="rect">
            <a:avLst/>
          </a:prstGeom>
          <a:noFill/>
        </p:spPr>
        <p:txBody>
          <a:bodyPr wrap="square" rtlCol="0">
            <a:spAutoFit/>
          </a:bodyPr>
          <a:lstStyle/>
          <a:p>
            <a:pPr marL="285750" indent="-285750">
              <a:buFont typeface="Arial" panose="020B0604020202020204" pitchFamily="34" charset="0"/>
              <a:buChar char="•"/>
            </a:pPr>
            <a:r>
              <a:rPr lang="en-IN" dirty="0"/>
              <a:t>Above are the bar graphs showing the 5 teams against which </a:t>
            </a:r>
            <a:r>
              <a:rPr lang="en-IN" dirty="0" err="1"/>
              <a:t>kobe</a:t>
            </a:r>
            <a:r>
              <a:rPr lang="en-IN" dirty="0"/>
              <a:t> averaged the highest and 5 teams he averaged the least.</a:t>
            </a:r>
          </a:p>
          <a:p>
            <a:pPr marL="285750" indent="-285750">
              <a:buFont typeface="Arial" panose="020B0604020202020204" pitchFamily="34" charset="0"/>
              <a:buChar char="•"/>
            </a:pPr>
            <a:r>
              <a:rPr lang="en-IN" dirty="0"/>
              <a:t>In the year 2002, the top team that </a:t>
            </a:r>
            <a:r>
              <a:rPr lang="en-IN" dirty="0" err="1"/>
              <a:t>kobe</a:t>
            </a:r>
            <a:r>
              <a:rPr lang="en-IN" dirty="0"/>
              <a:t> performed best is MEM(Memphis Grizzlies) and bottom team is CHA(Charlotte Hornets).</a:t>
            </a:r>
          </a:p>
        </p:txBody>
      </p:sp>
    </p:spTree>
    <p:extLst>
      <p:ext uri="{BB962C8B-B14F-4D97-AF65-F5344CB8AC3E}">
        <p14:creationId xmlns:p14="http://schemas.microsoft.com/office/powerpoint/2010/main" val="14950525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F3AE1E-F824-424D-B7D7-0B195CDFC5A6}"/>
              </a:ext>
            </a:extLst>
          </p:cNvPr>
          <p:cNvSpPr>
            <a:spLocks noGrp="1"/>
          </p:cNvSpPr>
          <p:nvPr>
            <p:ph type="title"/>
          </p:nvPr>
        </p:nvSpPr>
        <p:spPr>
          <a:xfrm>
            <a:off x="252274" y="72162"/>
            <a:ext cx="5429435" cy="504887"/>
          </a:xfrm>
        </p:spPr>
        <p:txBody>
          <a:bodyPr>
            <a:normAutofit/>
          </a:bodyPr>
          <a:lstStyle/>
          <a:p>
            <a:r>
              <a:rPr lang="en-IN" sz="2800" dirty="0"/>
              <a:t>Opponent analysis - 2002</a:t>
            </a:r>
          </a:p>
        </p:txBody>
      </p:sp>
      <p:pic>
        <p:nvPicPr>
          <p:cNvPr id="5" name="Content Placeholder 4">
            <a:extLst>
              <a:ext uri="{FF2B5EF4-FFF2-40B4-BE49-F238E27FC236}">
                <a16:creationId xmlns:a16="http://schemas.microsoft.com/office/drawing/2014/main" id="{6D760D33-86EC-49D4-83A4-17B93FB5AC2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805996" y="72162"/>
            <a:ext cx="6152195" cy="3825135"/>
          </a:xfrm>
        </p:spPr>
      </p:pic>
      <p:pic>
        <p:nvPicPr>
          <p:cNvPr id="7" name="Picture 6">
            <a:extLst>
              <a:ext uri="{FF2B5EF4-FFF2-40B4-BE49-F238E27FC236}">
                <a16:creationId xmlns:a16="http://schemas.microsoft.com/office/drawing/2014/main" id="{E07682FD-ECCF-48A2-9A30-52DCC481FB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840854"/>
            <a:ext cx="6096000" cy="4017146"/>
          </a:xfrm>
          <a:prstGeom prst="rect">
            <a:avLst/>
          </a:prstGeom>
        </p:spPr>
      </p:pic>
      <p:sp>
        <p:nvSpPr>
          <p:cNvPr id="8" name="TextBox 7">
            <a:extLst>
              <a:ext uri="{FF2B5EF4-FFF2-40B4-BE49-F238E27FC236}">
                <a16:creationId xmlns:a16="http://schemas.microsoft.com/office/drawing/2014/main" id="{B22F78FA-1AE9-4053-9602-4C7A9381F972}"/>
              </a:ext>
            </a:extLst>
          </p:cNvPr>
          <p:cNvSpPr txBox="1"/>
          <p:nvPr/>
        </p:nvSpPr>
        <p:spPr>
          <a:xfrm>
            <a:off x="252274" y="577049"/>
            <a:ext cx="5429435" cy="1754326"/>
          </a:xfrm>
          <a:prstGeom prst="rect">
            <a:avLst/>
          </a:prstGeom>
          <a:noFill/>
        </p:spPr>
        <p:txBody>
          <a:bodyPr wrap="square" rtlCol="0">
            <a:spAutoFit/>
          </a:bodyPr>
          <a:lstStyle/>
          <a:p>
            <a:pPr marL="285750" indent="-285750">
              <a:buFont typeface="Arial" panose="020B0604020202020204" pitchFamily="34" charset="0"/>
              <a:buChar char="•"/>
            </a:pPr>
            <a:r>
              <a:rPr lang="en-IN" dirty="0"/>
              <a:t>From the graph on the right, we can observe that against MEM his most used shot is jump shot (59.15%) with FG% of around 40% followed by layup shot.</a:t>
            </a:r>
          </a:p>
          <a:p>
            <a:pPr marL="285750" indent="-285750">
              <a:buFont typeface="Arial" panose="020B0604020202020204" pitchFamily="34" charset="0"/>
              <a:buChar char="•"/>
            </a:pPr>
            <a:r>
              <a:rPr lang="en-IN" dirty="0"/>
              <a:t>But though used less the dunks have highest FG%, so they are most effective shot type.</a:t>
            </a:r>
          </a:p>
        </p:txBody>
      </p:sp>
      <p:sp>
        <p:nvSpPr>
          <p:cNvPr id="10" name="TextBox 9">
            <a:extLst>
              <a:ext uri="{FF2B5EF4-FFF2-40B4-BE49-F238E27FC236}">
                <a16:creationId xmlns:a16="http://schemas.microsoft.com/office/drawing/2014/main" id="{15800661-566A-4E83-85CD-E6693949BB21}"/>
              </a:ext>
            </a:extLst>
          </p:cNvPr>
          <p:cNvSpPr txBox="1"/>
          <p:nvPr/>
        </p:nvSpPr>
        <p:spPr>
          <a:xfrm>
            <a:off x="6187736" y="3897297"/>
            <a:ext cx="5894742" cy="2308324"/>
          </a:xfrm>
          <a:prstGeom prst="rect">
            <a:avLst/>
          </a:prstGeom>
          <a:noFill/>
        </p:spPr>
        <p:txBody>
          <a:bodyPr wrap="square" rtlCol="0">
            <a:spAutoFit/>
          </a:bodyPr>
          <a:lstStyle/>
          <a:p>
            <a:pPr marL="285750" indent="-285750">
              <a:buFont typeface="Arial" panose="020B0604020202020204" pitchFamily="34" charset="0"/>
              <a:buChar char="•"/>
            </a:pPr>
            <a:r>
              <a:rPr lang="en-IN" dirty="0"/>
              <a:t>From the graph on the left, we can observe that against CHA his most used shot is jump shot (73.33%) with FG% of around 20% followed by dunk shot.</a:t>
            </a:r>
          </a:p>
          <a:p>
            <a:pPr marL="285750" indent="-285750">
              <a:buFont typeface="Arial" panose="020B0604020202020204" pitchFamily="34" charset="0"/>
              <a:buChar char="•"/>
            </a:pPr>
            <a:r>
              <a:rPr lang="en-IN" dirty="0"/>
              <a:t>From this we can observe that this team have not allowed him to shoot the jump shot with high accuracy, possibly by assigning him a taller opponent.</a:t>
            </a:r>
          </a:p>
          <a:p>
            <a:endParaRPr lang="en-IN" dirty="0"/>
          </a:p>
          <a:p>
            <a:endParaRPr lang="en-IN" dirty="0"/>
          </a:p>
        </p:txBody>
      </p:sp>
    </p:spTree>
    <p:extLst>
      <p:ext uri="{BB962C8B-B14F-4D97-AF65-F5344CB8AC3E}">
        <p14:creationId xmlns:p14="http://schemas.microsoft.com/office/powerpoint/2010/main" val="3933803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7EE90-AF58-418F-8A6C-DADB385DDC99}"/>
              </a:ext>
            </a:extLst>
          </p:cNvPr>
          <p:cNvSpPr>
            <a:spLocks noGrp="1"/>
          </p:cNvSpPr>
          <p:nvPr>
            <p:ph type="title"/>
          </p:nvPr>
        </p:nvSpPr>
        <p:spPr>
          <a:xfrm>
            <a:off x="180511" y="108048"/>
            <a:ext cx="5376169" cy="628799"/>
          </a:xfrm>
        </p:spPr>
        <p:txBody>
          <a:bodyPr>
            <a:normAutofit/>
          </a:bodyPr>
          <a:lstStyle/>
          <a:p>
            <a:r>
              <a:rPr lang="en-IN" sz="2800" dirty="0"/>
              <a:t>Opponent analysis - 2002</a:t>
            </a:r>
          </a:p>
        </p:txBody>
      </p:sp>
      <p:pic>
        <p:nvPicPr>
          <p:cNvPr id="5" name="Content Placeholder 4">
            <a:extLst>
              <a:ext uri="{FF2B5EF4-FFF2-40B4-BE49-F238E27FC236}">
                <a16:creationId xmlns:a16="http://schemas.microsoft.com/office/drawing/2014/main" id="{531C240E-584E-463A-AB01-39C3F6C2B64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515104" y="108048"/>
            <a:ext cx="5496385" cy="4676313"/>
          </a:xfrm>
        </p:spPr>
      </p:pic>
      <p:pic>
        <p:nvPicPr>
          <p:cNvPr id="7" name="Picture 6">
            <a:extLst>
              <a:ext uri="{FF2B5EF4-FFF2-40B4-BE49-F238E27FC236}">
                <a16:creationId xmlns:a16="http://schemas.microsoft.com/office/drawing/2014/main" id="{F1880385-4675-42E1-91C9-4DB8824E80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486" y="3098307"/>
            <a:ext cx="6122633" cy="3759693"/>
          </a:xfrm>
          <a:prstGeom prst="rect">
            <a:avLst/>
          </a:prstGeom>
        </p:spPr>
      </p:pic>
      <p:sp>
        <p:nvSpPr>
          <p:cNvPr id="8" name="TextBox 7">
            <a:extLst>
              <a:ext uri="{FF2B5EF4-FFF2-40B4-BE49-F238E27FC236}">
                <a16:creationId xmlns:a16="http://schemas.microsoft.com/office/drawing/2014/main" id="{04203C79-8491-4356-B4A1-8FD52D2C3BD4}"/>
              </a:ext>
            </a:extLst>
          </p:cNvPr>
          <p:cNvSpPr txBox="1"/>
          <p:nvPr/>
        </p:nvSpPr>
        <p:spPr>
          <a:xfrm>
            <a:off x="180511" y="941033"/>
            <a:ext cx="6122633" cy="1200329"/>
          </a:xfrm>
          <a:prstGeom prst="rect">
            <a:avLst/>
          </a:prstGeom>
          <a:noFill/>
        </p:spPr>
        <p:txBody>
          <a:bodyPr wrap="square" rtlCol="0">
            <a:spAutoFit/>
          </a:bodyPr>
          <a:lstStyle/>
          <a:p>
            <a:r>
              <a:rPr lang="en-IN" dirty="0"/>
              <a:t>From both the graphs we can observe that </a:t>
            </a:r>
            <a:r>
              <a:rPr lang="en-IN" dirty="0" err="1"/>
              <a:t>kobe</a:t>
            </a:r>
            <a:r>
              <a:rPr lang="en-IN" dirty="0"/>
              <a:t> shoots mostly from the </a:t>
            </a:r>
            <a:r>
              <a:rPr lang="en-IN" dirty="0" err="1"/>
              <a:t>Center</a:t>
            </a:r>
            <a:r>
              <a:rPr lang="en-IN" dirty="0"/>
              <a:t> area, also with highest FG% followed by his shots from left side so the takeaway points is to force him away from these areas to right side if possible.</a:t>
            </a:r>
          </a:p>
        </p:txBody>
      </p:sp>
    </p:spTree>
    <p:extLst>
      <p:ext uri="{BB962C8B-B14F-4D97-AF65-F5344CB8AC3E}">
        <p14:creationId xmlns:p14="http://schemas.microsoft.com/office/powerpoint/2010/main" val="29209714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74330D-2832-45B8-90BB-4D3E91E667B5}"/>
              </a:ext>
            </a:extLst>
          </p:cNvPr>
          <p:cNvSpPr>
            <a:spLocks noGrp="1"/>
          </p:cNvSpPr>
          <p:nvPr>
            <p:ph type="title"/>
          </p:nvPr>
        </p:nvSpPr>
        <p:spPr>
          <a:xfrm>
            <a:off x="261151" y="116551"/>
            <a:ext cx="4213194" cy="673562"/>
          </a:xfrm>
        </p:spPr>
        <p:txBody>
          <a:bodyPr>
            <a:normAutofit/>
          </a:bodyPr>
          <a:lstStyle/>
          <a:p>
            <a:r>
              <a:rPr lang="en-IN" sz="2800" dirty="0"/>
              <a:t>Opponent analysis - 2002</a:t>
            </a:r>
          </a:p>
        </p:txBody>
      </p:sp>
      <p:pic>
        <p:nvPicPr>
          <p:cNvPr id="5" name="Content Placeholder 4">
            <a:extLst>
              <a:ext uri="{FF2B5EF4-FFF2-40B4-BE49-F238E27FC236}">
                <a16:creationId xmlns:a16="http://schemas.microsoft.com/office/drawing/2014/main" id="{6A015026-D453-4128-9FC5-DFE85E1E1F1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294267" y="213064"/>
            <a:ext cx="5897733" cy="4159188"/>
          </a:xfrm>
        </p:spPr>
      </p:pic>
      <p:pic>
        <p:nvPicPr>
          <p:cNvPr id="7" name="Picture 6">
            <a:extLst>
              <a:ext uri="{FF2B5EF4-FFF2-40B4-BE49-F238E27FC236}">
                <a16:creationId xmlns:a16="http://schemas.microsoft.com/office/drawing/2014/main" id="{3C59EB48-C9B5-45A3-AA84-A245416BF3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956264"/>
            <a:ext cx="6327576" cy="3901736"/>
          </a:xfrm>
          <a:prstGeom prst="rect">
            <a:avLst/>
          </a:prstGeom>
        </p:spPr>
      </p:pic>
      <p:sp>
        <p:nvSpPr>
          <p:cNvPr id="8" name="TextBox 7">
            <a:extLst>
              <a:ext uri="{FF2B5EF4-FFF2-40B4-BE49-F238E27FC236}">
                <a16:creationId xmlns:a16="http://schemas.microsoft.com/office/drawing/2014/main" id="{353163D9-8952-4853-8E06-1D9F9E13B0CE}"/>
              </a:ext>
            </a:extLst>
          </p:cNvPr>
          <p:cNvSpPr txBox="1"/>
          <p:nvPr/>
        </p:nvSpPr>
        <p:spPr>
          <a:xfrm>
            <a:off x="261151" y="846000"/>
            <a:ext cx="5897733" cy="1477328"/>
          </a:xfrm>
          <a:prstGeom prst="rect">
            <a:avLst/>
          </a:prstGeom>
          <a:noFill/>
        </p:spPr>
        <p:txBody>
          <a:bodyPr wrap="square" rtlCol="0">
            <a:spAutoFit/>
          </a:bodyPr>
          <a:lstStyle/>
          <a:p>
            <a:r>
              <a:rPr lang="en-IN" dirty="0"/>
              <a:t>From both the graphs we can observe that </a:t>
            </a:r>
            <a:r>
              <a:rPr lang="en-IN" dirty="0" err="1"/>
              <a:t>kobe</a:t>
            </a:r>
            <a:r>
              <a:rPr lang="en-IN" dirty="0"/>
              <a:t> shoots mostly from Mid-Range area, followed by from Restricted Area also with highest FG% so the takeaway points is to force him away to shoot from longer regions.</a:t>
            </a:r>
          </a:p>
          <a:p>
            <a:endParaRPr lang="en-IN" dirty="0"/>
          </a:p>
        </p:txBody>
      </p:sp>
    </p:spTree>
    <p:extLst>
      <p:ext uri="{BB962C8B-B14F-4D97-AF65-F5344CB8AC3E}">
        <p14:creationId xmlns:p14="http://schemas.microsoft.com/office/powerpoint/2010/main" val="42709442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95A0EB-5FC6-4D01-9E6E-A784EFF27E66}"/>
              </a:ext>
            </a:extLst>
          </p:cNvPr>
          <p:cNvSpPr>
            <a:spLocks noGrp="1"/>
          </p:cNvSpPr>
          <p:nvPr>
            <p:ph type="title"/>
          </p:nvPr>
        </p:nvSpPr>
        <p:spPr>
          <a:xfrm>
            <a:off x="284825" y="160939"/>
            <a:ext cx="5811175" cy="771217"/>
          </a:xfrm>
        </p:spPr>
        <p:txBody>
          <a:bodyPr>
            <a:normAutofit/>
          </a:bodyPr>
          <a:lstStyle/>
          <a:p>
            <a:r>
              <a:rPr lang="en-IN" sz="2800" dirty="0"/>
              <a:t>Opponent analysis - 2002</a:t>
            </a:r>
          </a:p>
        </p:txBody>
      </p:sp>
      <p:pic>
        <p:nvPicPr>
          <p:cNvPr id="5" name="Content Placeholder 4">
            <a:extLst>
              <a:ext uri="{FF2B5EF4-FFF2-40B4-BE49-F238E27FC236}">
                <a16:creationId xmlns:a16="http://schemas.microsoft.com/office/drawing/2014/main" id="{C373F695-4955-4441-BF56-25B15405D34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267635" y="0"/>
            <a:ext cx="5924365" cy="3710866"/>
          </a:xfrm>
        </p:spPr>
      </p:pic>
      <p:pic>
        <p:nvPicPr>
          <p:cNvPr id="7" name="Picture 6">
            <a:extLst>
              <a:ext uri="{FF2B5EF4-FFF2-40B4-BE49-F238E27FC236}">
                <a16:creationId xmlns:a16="http://schemas.microsoft.com/office/drawing/2014/main" id="{604025CD-2322-4F0B-A893-CF6D295BAF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929631"/>
            <a:ext cx="6096000" cy="3928369"/>
          </a:xfrm>
          <a:prstGeom prst="rect">
            <a:avLst/>
          </a:prstGeom>
        </p:spPr>
      </p:pic>
      <p:sp>
        <p:nvSpPr>
          <p:cNvPr id="8" name="TextBox 7">
            <a:extLst>
              <a:ext uri="{FF2B5EF4-FFF2-40B4-BE49-F238E27FC236}">
                <a16:creationId xmlns:a16="http://schemas.microsoft.com/office/drawing/2014/main" id="{79D40A4A-14E8-4DD9-A8EF-B570ED67E647}"/>
              </a:ext>
            </a:extLst>
          </p:cNvPr>
          <p:cNvSpPr txBox="1"/>
          <p:nvPr/>
        </p:nvSpPr>
        <p:spPr>
          <a:xfrm>
            <a:off x="284825" y="807868"/>
            <a:ext cx="5811175" cy="1477328"/>
          </a:xfrm>
          <a:prstGeom prst="rect">
            <a:avLst/>
          </a:prstGeom>
          <a:noFill/>
        </p:spPr>
        <p:txBody>
          <a:bodyPr wrap="square" rtlCol="0">
            <a:spAutoFit/>
          </a:bodyPr>
          <a:lstStyle/>
          <a:p>
            <a:r>
              <a:rPr lang="en-IN" dirty="0"/>
              <a:t>From the graphs on right, we can observe that </a:t>
            </a:r>
            <a:r>
              <a:rPr lang="en-IN" dirty="0" err="1"/>
              <a:t>kobe</a:t>
            </a:r>
            <a:r>
              <a:rPr lang="en-IN" dirty="0"/>
              <a:t> shot most shots from ‘Less than 8ft’ against MEM and from graph below we can see that CHA team restricted </a:t>
            </a:r>
            <a:r>
              <a:rPr lang="en-IN" dirty="0" err="1"/>
              <a:t>kobe</a:t>
            </a:r>
            <a:r>
              <a:rPr lang="en-IN" dirty="0"/>
              <a:t> from shooting from Less than 8ft and that allowed them to make </a:t>
            </a:r>
            <a:r>
              <a:rPr lang="en-IN" dirty="0" err="1"/>
              <a:t>kobe</a:t>
            </a:r>
            <a:r>
              <a:rPr lang="en-IN" dirty="0"/>
              <a:t> less effective.</a:t>
            </a:r>
          </a:p>
        </p:txBody>
      </p:sp>
      <p:sp>
        <p:nvSpPr>
          <p:cNvPr id="9" name="TextBox 8">
            <a:extLst>
              <a:ext uri="{FF2B5EF4-FFF2-40B4-BE49-F238E27FC236}">
                <a16:creationId xmlns:a16="http://schemas.microsoft.com/office/drawing/2014/main" id="{44D1FF9B-B3D4-4CD7-984A-01D13CF2DD84}"/>
              </a:ext>
            </a:extLst>
          </p:cNvPr>
          <p:cNvSpPr txBox="1"/>
          <p:nvPr/>
        </p:nvSpPr>
        <p:spPr>
          <a:xfrm>
            <a:off x="6436311" y="3852909"/>
            <a:ext cx="5450889" cy="646331"/>
          </a:xfrm>
          <a:prstGeom prst="rect">
            <a:avLst/>
          </a:prstGeom>
          <a:noFill/>
        </p:spPr>
        <p:txBody>
          <a:bodyPr wrap="square" rtlCol="0">
            <a:spAutoFit/>
          </a:bodyPr>
          <a:lstStyle/>
          <a:p>
            <a:r>
              <a:rPr lang="en-IN" dirty="0"/>
              <a:t>So the </a:t>
            </a:r>
            <a:r>
              <a:rPr lang="en-IN" dirty="0" err="1"/>
              <a:t>takeway</a:t>
            </a:r>
            <a:r>
              <a:rPr lang="en-IN" dirty="0"/>
              <a:t> point is to guard him so that he does not reach Less than 8ft area from where he is most effective.</a:t>
            </a:r>
          </a:p>
        </p:txBody>
      </p:sp>
    </p:spTree>
    <p:extLst>
      <p:ext uri="{BB962C8B-B14F-4D97-AF65-F5344CB8AC3E}">
        <p14:creationId xmlns:p14="http://schemas.microsoft.com/office/powerpoint/2010/main" val="26485793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46B11-B147-4111-8F78-5216BF1523A4}"/>
              </a:ext>
            </a:extLst>
          </p:cNvPr>
          <p:cNvSpPr>
            <a:spLocks noGrp="1"/>
          </p:cNvSpPr>
          <p:nvPr>
            <p:ph type="title"/>
          </p:nvPr>
        </p:nvSpPr>
        <p:spPr>
          <a:xfrm>
            <a:off x="127987" y="160939"/>
            <a:ext cx="5766786" cy="726828"/>
          </a:xfrm>
        </p:spPr>
        <p:txBody>
          <a:bodyPr>
            <a:normAutofit/>
          </a:bodyPr>
          <a:lstStyle/>
          <a:p>
            <a:r>
              <a:rPr lang="en-IN" sz="2800" dirty="0"/>
              <a:t>Opponent analysis - 2002</a:t>
            </a:r>
          </a:p>
        </p:txBody>
      </p:sp>
      <p:pic>
        <p:nvPicPr>
          <p:cNvPr id="5" name="Content Placeholder 4">
            <a:extLst>
              <a:ext uri="{FF2B5EF4-FFF2-40B4-BE49-F238E27FC236}">
                <a16:creationId xmlns:a16="http://schemas.microsoft.com/office/drawing/2014/main" id="{D986F00D-D04C-42F6-A87F-70A529575DB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214369" y="67847"/>
            <a:ext cx="5977632" cy="3660774"/>
          </a:xfrm>
        </p:spPr>
      </p:pic>
      <p:pic>
        <p:nvPicPr>
          <p:cNvPr id="7" name="Picture 6">
            <a:extLst>
              <a:ext uri="{FF2B5EF4-FFF2-40B4-BE49-F238E27FC236}">
                <a16:creationId xmlns:a16="http://schemas.microsoft.com/office/drawing/2014/main" id="{8B44FA72-EA44-4475-8961-7244209916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2913402"/>
            <a:ext cx="6214369" cy="3944598"/>
          </a:xfrm>
          <a:prstGeom prst="rect">
            <a:avLst/>
          </a:prstGeom>
        </p:spPr>
      </p:pic>
      <p:sp>
        <p:nvSpPr>
          <p:cNvPr id="8" name="TextBox 7">
            <a:extLst>
              <a:ext uri="{FF2B5EF4-FFF2-40B4-BE49-F238E27FC236}">
                <a16:creationId xmlns:a16="http://schemas.microsoft.com/office/drawing/2014/main" id="{25F05FAA-4B14-44D4-B3FB-C8D935761DC7}"/>
              </a:ext>
            </a:extLst>
          </p:cNvPr>
          <p:cNvSpPr txBox="1"/>
          <p:nvPr/>
        </p:nvSpPr>
        <p:spPr>
          <a:xfrm>
            <a:off x="284085" y="887767"/>
            <a:ext cx="5930283" cy="923330"/>
          </a:xfrm>
          <a:prstGeom prst="rect">
            <a:avLst/>
          </a:prstGeom>
          <a:noFill/>
        </p:spPr>
        <p:txBody>
          <a:bodyPr wrap="square" rtlCol="0">
            <a:spAutoFit/>
          </a:bodyPr>
          <a:lstStyle/>
          <a:p>
            <a:r>
              <a:rPr lang="en-IN" dirty="0"/>
              <a:t>Against MEM we can observe that </a:t>
            </a:r>
            <a:r>
              <a:rPr lang="en-IN" dirty="0" err="1"/>
              <a:t>kobe</a:t>
            </a:r>
            <a:r>
              <a:rPr lang="en-IN" dirty="0"/>
              <a:t> played evenly in 1</a:t>
            </a:r>
            <a:r>
              <a:rPr lang="en-IN" baseline="30000" dirty="0"/>
              <a:t>st</a:t>
            </a:r>
            <a:r>
              <a:rPr lang="en-IN" dirty="0"/>
              <a:t> and 2</a:t>
            </a:r>
            <a:r>
              <a:rPr lang="en-IN" baseline="30000" dirty="0"/>
              <a:t>nd</a:t>
            </a:r>
            <a:r>
              <a:rPr lang="en-IN" dirty="0"/>
              <a:t> quarter and was most active in 3</a:t>
            </a:r>
            <a:r>
              <a:rPr lang="en-IN" baseline="30000" dirty="0"/>
              <a:t>rd</a:t>
            </a:r>
            <a:r>
              <a:rPr lang="en-IN" dirty="0"/>
              <a:t> quarter and had highest FG% in 2</a:t>
            </a:r>
            <a:r>
              <a:rPr lang="en-IN" baseline="30000" dirty="0"/>
              <a:t>nd</a:t>
            </a:r>
            <a:r>
              <a:rPr lang="en-IN" dirty="0"/>
              <a:t> quarter</a:t>
            </a:r>
          </a:p>
        </p:txBody>
      </p:sp>
      <p:sp>
        <p:nvSpPr>
          <p:cNvPr id="9" name="TextBox 8">
            <a:extLst>
              <a:ext uri="{FF2B5EF4-FFF2-40B4-BE49-F238E27FC236}">
                <a16:creationId xmlns:a16="http://schemas.microsoft.com/office/drawing/2014/main" id="{B029AB40-09D0-404D-85E6-691714DB5AAC}"/>
              </a:ext>
            </a:extLst>
          </p:cNvPr>
          <p:cNvSpPr txBox="1"/>
          <p:nvPr/>
        </p:nvSpPr>
        <p:spPr>
          <a:xfrm>
            <a:off x="6498454" y="3932808"/>
            <a:ext cx="5610688" cy="2031325"/>
          </a:xfrm>
          <a:prstGeom prst="rect">
            <a:avLst/>
          </a:prstGeom>
          <a:noFill/>
        </p:spPr>
        <p:txBody>
          <a:bodyPr wrap="square" rtlCol="0">
            <a:spAutoFit/>
          </a:bodyPr>
          <a:lstStyle/>
          <a:p>
            <a:r>
              <a:rPr lang="en-IN" dirty="0"/>
              <a:t>Against CHA we can observe that they have restricted him in 2</a:t>
            </a:r>
            <a:r>
              <a:rPr lang="en-IN" baseline="30000" dirty="0"/>
              <a:t>nd</a:t>
            </a:r>
            <a:r>
              <a:rPr lang="en-IN" dirty="0"/>
              <a:t> and 3</a:t>
            </a:r>
            <a:r>
              <a:rPr lang="en-IN" baseline="30000" dirty="0"/>
              <a:t>rd</a:t>
            </a:r>
            <a:r>
              <a:rPr lang="en-IN" dirty="0"/>
              <a:t> quarter with much less FG% in all quarters, so the takeaway point is to put more pressure in 1</a:t>
            </a:r>
            <a:r>
              <a:rPr lang="en-IN" baseline="30000" dirty="0"/>
              <a:t>st</a:t>
            </a:r>
            <a:r>
              <a:rPr lang="en-IN" dirty="0"/>
              <a:t> quarter and make him score with less accuracy where he has more energy so he might perform less in following quarters where he has less energy and also additional pressure to perform more to compensate form 1</a:t>
            </a:r>
            <a:r>
              <a:rPr lang="en-IN" baseline="30000" dirty="0"/>
              <a:t>st</a:t>
            </a:r>
            <a:r>
              <a:rPr lang="en-IN" dirty="0"/>
              <a:t> quarter.</a:t>
            </a:r>
          </a:p>
        </p:txBody>
      </p:sp>
    </p:spTree>
    <p:extLst>
      <p:ext uri="{BB962C8B-B14F-4D97-AF65-F5344CB8AC3E}">
        <p14:creationId xmlns:p14="http://schemas.microsoft.com/office/powerpoint/2010/main" val="6994503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C3A92-91F3-4EE4-8C93-5B6E3A276A73}"/>
              </a:ext>
            </a:extLst>
          </p:cNvPr>
          <p:cNvSpPr>
            <a:spLocks noGrp="1"/>
          </p:cNvSpPr>
          <p:nvPr>
            <p:ph type="title"/>
          </p:nvPr>
        </p:nvSpPr>
        <p:spPr>
          <a:xfrm>
            <a:off x="340869" y="214206"/>
            <a:ext cx="5589414" cy="1002036"/>
          </a:xfrm>
        </p:spPr>
        <p:txBody>
          <a:bodyPr>
            <a:normAutofit/>
          </a:bodyPr>
          <a:lstStyle/>
          <a:p>
            <a:r>
              <a:rPr lang="en-IN" sz="2800" dirty="0"/>
              <a:t>Opponent analysis - 2002</a:t>
            </a:r>
          </a:p>
        </p:txBody>
      </p:sp>
      <p:pic>
        <p:nvPicPr>
          <p:cNvPr id="9" name="Content Placeholder 8">
            <a:extLst>
              <a:ext uri="{FF2B5EF4-FFF2-40B4-BE49-F238E27FC236}">
                <a16:creationId xmlns:a16="http://schemas.microsoft.com/office/drawing/2014/main" id="{2BD30337-AB65-4C09-AAAE-260F6A273DE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2519" y="1216242"/>
            <a:ext cx="5948380" cy="5495276"/>
          </a:xfrm>
        </p:spPr>
      </p:pic>
      <p:pic>
        <p:nvPicPr>
          <p:cNvPr id="11" name="Picture 10">
            <a:extLst>
              <a:ext uri="{FF2B5EF4-FFF2-40B4-BE49-F238E27FC236}">
                <a16:creationId xmlns:a16="http://schemas.microsoft.com/office/drawing/2014/main" id="{9D9CBC56-093C-489A-8B1D-3E8910AA3D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20899" y="365125"/>
            <a:ext cx="6020897" cy="6223247"/>
          </a:xfrm>
          <a:prstGeom prst="rect">
            <a:avLst/>
          </a:prstGeom>
        </p:spPr>
      </p:pic>
    </p:spTree>
    <p:extLst>
      <p:ext uri="{BB962C8B-B14F-4D97-AF65-F5344CB8AC3E}">
        <p14:creationId xmlns:p14="http://schemas.microsoft.com/office/powerpoint/2010/main" val="1294553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957304-234E-4F3F-8130-F841A5A64E46}"/>
              </a:ext>
            </a:extLst>
          </p:cNvPr>
          <p:cNvSpPr>
            <a:spLocks noGrp="1"/>
          </p:cNvSpPr>
          <p:nvPr>
            <p:ph type="title"/>
          </p:nvPr>
        </p:nvSpPr>
        <p:spPr/>
        <p:txBody>
          <a:bodyPr/>
          <a:lstStyle/>
          <a:p>
            <a:r>
              <a:rPr lang="en-IN" dirty="0"/>
              <a:t>Project overview</a:t>
            </a:r>
          </a:p>
        </p:txBody>
      </p:sp>
      <p:sp>
        <p:nvSpPr>
          <p:cNvPr id="3" name="Content Placeholder 2">
            <a:extLst>
              <a:ext uri="{FF2B5EF4-FFF2-40B4-BE49-F238E27FC236}">
                <a16:creationId xmlns:a16="http://schemas.microsoft.com/office/drawing/2014/main" id="{7EE45602-276C-4126-8B2C-D1063AF075C0}"/>
              </a:ext>
            </a:extLst>
          </p:cNvPr>
          <p:cNvSpPr>
            <a:spLocks noGrp="1"/>
          </p:cNvSpPr>
          <p:nvPr>
            <p:ph idx="1"/>
          </p:nvPr>
        </p:nvSpPr>
        <p:spPr/>
        <p:txBody>
          <a:bodyPr/>
          <a:lstStyle/>
          <a:p>
            <a:r>
              <a:rPr lang="en-IN" dirty="0"/>
              <a:t>The focus of this project is to predict the probability of NBA player Kobe </a:t>
            </a:r>
            <a:r>
              <a:rPr lang="en-IN" dirty="0" err="1"/>
              <a:t>brayant’s</a:t>
            </a:r>
            <a:r>
              <a:rPr lang="en-IN" dirty="0"/>
              <a:t> successful shots. </a:t>
            </a:r>
          </a:p>
          <a:p>
            <a:r>
              <a:rPr lang="en-IN" dirty="0"/>
              <a:t>An analysis of </a:t>
            </a:r>
            <a:r>
              <a:rPr lang="en-IN" dirty="0" err="1"/>
              <a:t>kobe’s</a:t>
            </a:r>
            <a:r>
              <a:rPr lang="en-IN" dirty="0"/>
              <a:t> play in years 2002,2009 from opponent POV to defend him in championship finals.</a:t>
            </a:r>
          </a:p>
          <a:p>
            <a:r>
              <a:rPr lang="en-IN" dirty="0"/>
              <a:t>It will be demonstrated using following algorithms:</a:t>
            </a:r>
          </a:p>
          <a:p>
            <a:r>
              <a:rPr lang="en-IN" dirty="0"/>
              <a:t>1. Random forest classifier</a:t>
            </a:r>
          </a:p>
          <a:p>
            <a:r>
              <a:rPr lang="en-IN" dirty="0"/>
              <a:t>2. Multiplayer Perceptron(MLP) classifier</a:t>
            </a:r>
          </a:p>
          <a:p>
            <a:endParaRPr lang="en-IN" dirty="0"/>
          </a:p>
          <a:p>
            <a:endParaRPr lang="en-IN" dirty="0"/>
          </a:p>
        </p:txBody>
      </p:sp>
    </p:spTree>
    <p:extLst>
      <p:ext uri="{BB962C8B-B14F-4D97-AF65-F5344CB8AC3E}">
        <p14:creationId xmlns:p14="http://schemas.microsoft.com/office/powerpoint/2010/main" val="8729752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02220B-26C4-4E3A-8C04-13471E0A8ABF}"/>
              </a:ext>
            </a:extLst>
          </p:cNvPr>
          <p:cNvSpPr>
            <a:spLocks noGrp="1"/>
          </p:cNvSpPr>
          <p:nvPr>
            <p:ph type="title"/>
          </p:nvPr>
        </p:nvSpPr>
        <p:spPr>
          <a:xfrm>
            <a:off x="598503" y="89918"/>
            <a:ext cx="6148526" cy="591120"/>
          </a:xfrm>
        </p:spPr>
        <p:txBody>
          <a:bodyPr>
            <a:normAutofit fontScale="90000"/>
          </a:bodyPr>
          <a:lstStyle/>
          <a:p>
            <a:r>
              <a:rPr lang="en-IN" dirty="0"/>
              <a:t>Opponent analysis - 2009</a:t>
            </a:r>
          </a:p>
        </p:txBody>
      </p:sp>
      <p:pic>
        <p:nvPicPr>
          <p:cNvPr id="5" name="Content Placeholder 4">
            <a:extLst>
              <a:ext uri="{FF2B5EF4-FFF2-40B4-BE49-F238E27FC236}">
                <a16:creationId xmlns:a16="http://schemas.microsoft.com/office/drawing/2014/main" id="{F6E026E6-CF68-45BD-9AC9-E24FCB1806D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1340" y="893471"/>
            <a:ext cx="5835575" cy="3465466"/>
          </a:xfrm>
        </p:spPr>
      </p:pic>
      <p:pic>
        <p:nvPicPr>
          <p:cNvPr id="7" name="Picture 6">
            <a:extLst>
              <a:ext uri="{FF2B5EF4-FFF2-40B4-BE49-F238E27FC236}">
                <a16:creationId xmlns:a16="http://schemas.microsoft.com/office/drawing/2014/main" id="{B56F5EEB-3324-46D1-A8ED-21F0E2A5F0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893471"/>
            <a:ext cx="5761609" cy="3465466"/>
          </a:xfrm>
          <a:prstGeom prst="rect">
            <a:avLst/>
          </a:prstGeom>
        </p:spPr>
      </p:pic>
      <p:sp>
        <p:nvSpPr>
          <p:cNvPr id="8" name="TextBox 7">
            <a:extLst>
              <a:ext uri="{FF2B5EF4-FFF2-40B4-BE49-F238E27FC236}">
                <a16:creationId xmlns:a16="http://schemas.microsoft.com/office/drawing/2014/main" id="{0810DD0E-D95C-4C4E-947E-812B01BCB4F3}"/>
              </a:ext>
            </a:extLst>
          </p:cNvPr>
          <p:cNvSpPr txBox="1"/>
          <p:nvPr/>
        </p:nvSpPr>
        <p:spPr>
          <a:xfrm>
            <a:off x="204185" y="4678532"/>
            <a:ext cx="11771791" cy="1477328"/>
          </a:xfrm>
          <a:prstGeom prst="rect">
            <a:avLst/>
          </a:prstGeom>
          <a:noFill/>
        </p:spPr>
        <p:txBody>
          <a:bodyPr wrap="square" rtlCol="0">
            <a:spAutoFit/>
          </a:bodyPr>
          <a:lstStyle/>
          <a:p>
            <a:pPr marL="285750" indent="-285750">
              <a:buFont typeface="Arial" panose="020B0604020202020204" pitchFamily="34" charset="0"/>
              <a:buChar char="•"/>
            </a:pPr>
            <a:r>
              <a:rPr lang="en-IN" dirty="0"/>
              <a:t>Above are the bar graphs showing the 5 teams against which </a:t>
            </a:r>
            <a:r>
              <a:rPr lang="en-IN" dirty="0" err="1"/>
              <a:t>kobe</a:t>
            </a:r>
            <a:r>
              <a:rPr lang="en-IN" dirty="0"/>
              <a:t> averaged the highest and 5 teams he averaged the least.</a:t>
            </a:r>
          </a:p>
          <a:p>
            <a:pPr marL="285750" indent="-285750">
              <a:buFont typeface="Arial" panose="020B0604020202020204" pitchFamily="34" charset="0"/>
              <a:buChar char="•"/>
            </a:pPr>
            <a:r>
              <a:rPr lang="en-IN" dirty="0"/>
              <a:t>In the year 2009, the top team that </a:t>
            </a:r>
            <a:r>
              <a:rPr lang="en-IN" dirty="0" err="1"/>
              <a:t>kobe</a:t>
            </a:r>
            <a:r>
              <a:rPr lang="en-IN" dirty="0"/>
              <a:t> performed best is NYK(New York Knicks) and bottom team is WAS(Washington Wizards).</a:t>
            </a:r>
          </a:p>
          <a:p>
            <a:endParaRPr lang="en-IN" dirty="0"/>
          </a:p>
        </p:txBody>
      </p:sp>
    </p:spTree>
    <p:extLst>
      <p:ext uri="{BB962C8B-B14F-4D97-AF65-F5344CB8AC3E}">
        <p14:creationId xmlns:p14="http://schemas.microsoft.com/office/powerpoint/2010/main" val="34297171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F3AE1E-F824-424D-B7D7-0B195CDFC5A6}"/>
              </a:ext>
            </a:extLst>
          </p:cNvPr>
          <p:cNvSpPr>
            <a:spLocks noGrp="1"/>
          </p:cNvSpPr>
          <p:nvPr>
            <p:ph type="title"/>
          </p:nvPr>
        </p:nvSpPr>
        <p:spPr>
          <a:xfrm>
            <a:off x="252274" y="72162"/>
            <a:ext cx="5429435" cy="504887"/>
          </a:xfrm>
        </p:spPr>
        <p:txBody>
          <a:bodyPr>
            <a:normAutofit/>
          </a:bodyPr>
          <a:lstStyle/>
          <a:p>
            <a:r>
              <a:rPr lang="en-IN" sz="2800" dirty="0"/>
              <a:t>Opponent analysis - 2009</a:t>
            </a:r>
          </a:p>
        </p:txBody>
      </p:sp>
      <p:sp>
        <p:nvSpPr>
          <p:cNvPr id="8" name="TextBox 7">
            <a:extLst>
              <a:ext uri="{FF2B5EF4-FFF2-40B4-BE49-F238E27FC236}">
                <a16:creationId xmlns:a16="http://schemas.microsoft.com/office/drawing/2014/main" id="{B22F78FA-1AE9-4053-9602-4C7A9381F972}"/>
              </a:ext>
            </a:extLst>
          </p:cNvPr>
          <p:cNvSpPr txBox="1"/>
          <p:nvPr/>
        </p:nvSpPr>
        <p:spPr>
          <a:xfrm>
            <a:off x="252274" y="577049"/>
            <a:ext cx="5429435" cy="1477328"/>
          </a:xfrm>
          <a:prstGeom prst="rect">
            <a:avLst/>
          </a:prstGeom>
          <a:noFill/>
        </p:spPr>
        <p:txBody>
          <a:bodyPr wrap="square" rtlCol="0">
            <a:spAutoFit/>
          </a:bodyPr>
          <a:lstStyle/>
          <a:p>
            <a:pPr marL="285750" indent="-285750">
              <a:buFont typeface="Arial" panose="020B0604020202020204" pitchFamily="34" charset="0"/>
              <a:buChar char="•"/>
            </a:pPr>
            <a:r>
              <a:rPr lang="en-IN" dirty="0"/>
              <a:t>From the graph on the right, we can observe that against NYK his most used shot is jump shot (64.58%) with FG% of around 50% followed by layup shot.</a:t>
            </a:r>
          </a:p>
          <a:p>
            <a:pPr marL="285750" indent="-285750">
              <a:buFont typeface="Arial" panose="020B0604020202020204" pitchFamily="34" charset="0"/>
              <a:buChar char="•"/>
            </a:pPr>
            <a:r>
              <a:rPr lang="en-IN" dirty="0"/>
              <a:t>But though used less the dunks have highest FG%, so they are most effective shot type.</a:t>
            </a:r>
          </a:p>
        </p:txBody>
      </p:sp>
      <p:sp>
        <p:nvSpPr>
          <p:cNvPr id="10" name="TextBox 9">
            <a:extLst>
              <a:ext uri="{FF2B5EF4-FFF2-40B4-BE49-F238E27FC236}">
                <a16:creationId xmlns:a16="http://schemas.microsoft.com/office/drawing/2014/main" id="{15800661-566A-4E83-85CD-E6693949BB21}"/>
              </a:ext>
            </a:extLst>
          </p:cNvPr>
          <p:cNvSpPr txBox="1"/>
          <p:nvPr/>
        </p:nvSpPr>
        <p:spPr>
          <a:xfrm>
            <a:off x="6223247" y="4039339"/>
            <a:ext cx="5894742" cy="2308324"/>
          </a:xfrm>
          <a:prstGeom prst="rect">
            <a:avLst/>
          </a:prstGeom>
          <a:noFill/>
        </p:spPr>
        <p:txBody>
          <a:bodyPr wrap="square" rtlCol="0">
            <a:spAutoFit/>
          </a:bodyPr>
          <a:lstStyle/>
          <a:p>
            <a:pPr marL="285750" indent="-285750">
              <a:buFont typeface="Arial" panose="020B0604020202020204" pitchFamily="34" charset="0"/>
              <a:buChar char="•"/>
            </a:pPr>
            <a:r>
              <a:rPr lang="en-IN" dirty="0"/>
              <a:t>From the graph on the left, we can observe that against WAS his most used shot is jump shot (77.27%) with FG% of around 20% followed by running Bank shot.</a:t>
            </a:r>
          </a:p>
          <a:p>
            <a:pPr marL="285750" indent="-285750">
              <a:buFont typeface="Arial" panose="020B0604020202020204" pitchFamily="34" charset="0"/>
              <a:buChar char="•"/>
            </a:pPr>
            <a:r>
              <a:rPr lang="en-IN" dirty="0"/>
              <a:t>From this we can observe that this team have not allowed him to shoot the jump shot with high accuracy, possibly by assigning him a taller opponent.</a:t>
            </a:r>
          </a:p>
          <a:p>
            <a:endParaRPr lang="en-IN" dirty="0"/>
          </a:p>
          <a:p>
            <a:endParaRPr lang="en-IN" dirty="0"/>
          </a:p>
        </p:txBody>
      </p:sp>
      <p:pic>
        <p:nvPicPr>
          <p:cNvPr id="9" name="Content Placeholder 8">
            <a:extLst>
              <a:ext uri="{FF2B5EF4-FFF2-40B4-BE49-F238E27FC236}">
                <a16:creationId xmlns:a16="http://schemas.microsoft.com/office/drawing/2014/main" id="{2AD3B3FB-20F4-4D9A-A8FF-B36060BE90A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04265" y="0"/>
            <a:ext cx="6187735" cy="3897297"/>
          </a:xfrm>
        </p:spPr>
      </p:pic>
      <p:pic>
        <p:nvPicPr>
          <p:cNvPr id="12" name="Picture 11">
            <a:extLst>
              <a:ext uri="{FF2B5EF4-FFF2-40B4-BE49-F238E27FC236}">
                <a16:creationId xmlns:a16="http://schemas.microsoft.com/office/drawing/2014/main" id="{C6FCF2AD-2E78-4B11-BDB7-5038AEB92B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010" y="2574524"/>
            <a:ext cx="6021989" cy="4283476"/>
          </a:xfrm>
          <a:prstGeom prst="rect">
            <a:avLst/>
          </a:prstGeom>
        </p:spPr>
      </p:pic>
    </p:spTree>
    <p:extLst>
      <p:ext uri="{BB962C8B-B14F-4D97-AF65-F5344CB8AC3E}">
        <p14:creationId xmlns:p14="http://schemas.microsoft.com/office/powerpoint/2010/main" val="22261255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7EE90-AF58-418F-8A6C-DADB385DDC99}"/>
              </a:ext>
            </a:extLst>
          </p:cNvPr>
          <p:cNvSpPr>
            <a:spLocks noGrp="1"/>
          </p:cNvSpPr>
          <p:nvPr>
            <p:ph type="title"/>
          </p:nvPr>
        </p:nvSpPr>
        <p:spPr>
          <a:xfrm>
            <a:off x="180511" y="108048"/>
            <a:ext cx="5376169" cy="628799"/>
          </a:xfrm>
        </p:spPr>
        <p:txBody>
          <a:bodyPr>
            <a:normAutofit/>
          </a:bodyPr>
          <a:lstStyle/>
          <a:p>
            <a:r>
              <a:rPr lang="en-IN" sz="2800" dirty="0"/>
              <a:t>Opponent analysis - 2009</a:t>
            </a:r>
          </a:p>
        </p:txBody>
      </p:sp>
      <p:sp>
        <p:nvSpPr>
          <p:cNvPr id="8" name="TextBox 7">
            <a:extLst>
              <a:ext uri="{FF2B5EF4-FFF2-40B4-BE49-F238E27FC236}">
                <a16:creationId xmlns:a16="http://schemas.microsoft.com/office/drawing/2014/main" id="{04203C79-8491-4356-B4A1-8FD52D2C3BD4}"/>
              </a:ext>
            </a:extLst>
          </p:cNvPr>
          <p:cNvSpPr txBox="1"/>
          <p:nvPr/>
        </p:nvSpPr>
        <p:spPr>
          <a:xfrm>
            <a:off x="180511" y="941033"/>
            <a:ext cx="6122633" cy="1477328"/>
          </a:xfrm>
          <a:prstGeom prst="rect">
            <a:avLst/>
          </a:prstGeom>
          <a:noFill/>
        </p:spPr>
        <p:txBody>
          <a:bodyPr wrap="square" rtlCol="0">
            <a:spAutoFit/>
          </a:bodyPr>
          <a:lstStyle/>
          <a:p>
            <a:r>
              <a:rPr lang="en-IN" dirty="0"/>
              <a:t>From both the graphs we can observe that </a:t>
            </a:r>
            <a:r>
              <a:rPr lang="en-IN" dirty="0" err="1"/>
              <a:t>kobe</a:t>
            </a:r>
            <a:r>
              <a:rPr lang="en-IN" dirty="0"/>
              <a:t> shoots mostly from the </a:t>
            </a:r>
            <a:r>
              <a:rPr lang="en-IN" dirty="0" err="1"/>
              <a:t>Center</a:t>
            </a:r>
            <a:r>
              <a:rPr lang="en-IN" dirty="0"/>
              <a:t> area, also with highest FG% followed by his shots from left side so the takeaway points is to force him away from these areas to right side if possible which WAS </a:t>
            </a:r>
            <a:r>
              <a:rPr lang="en-IN" dirty="0" err="1"/>
              <a:t>was</a:t>
            </a:r>
            <a:r>
              <a:rPr lang="en-IN" dirty="0"/>
              <a:t> able to do effectively and restrict him to low average.</a:t>
            </a:r>
          </a:p>
        </p:txBody>
      </p:sp>
      <p:pic>
        <p:nvPicPr>
          <p:cNvPr id="9" name="Content Placeholder 8">
            <a:extLst>
              <a:ext uri="{FF2B5EF4-FFF2-40B4-BE49-F238E27FC236}">
                <a16:creationId xmlns:a16="http://schemas.microsoft.com/office/drawing/2014/main" id="{3E02888B-A31F-4934-A112-C694B68C1CA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303145" y="0"/>
            <a:ext cx="5888856" cy="4351338"/>
          </a:xfrm>
        </p:spPr>
      </p:pic>
      <p:pic>
        <p:nvPicPr>
          <p:cNvPr id="11" name="Picture 10">
            <a:extLst>
              <a:ext uri="{FF2B5EF4-FFF2-40B4-BE49-F238E27FC236}">
                <a16:creationId xmlns:a16="http://schemas.microsoft.com/office/drawing/2014/main" id="{0246053C-B19F-47B3-921C-7243188BEE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665946"/>
            <a:ext cx="6400800" cy="4192054"/>
          </a:xfrm>
          <a:prstGeom prst="rect">
            <a:avLst/>
          </a:prstGeom>
        </p:spPr>
      </p:pic>
    </p:spTree>
    <p:extLst>
      <p:ext uri="{BB962C8B-B14F-4D97-AF65-F5344CB8AC3E}">
        <p14:creationId xmlns:p14="http://schemas.microsoft.com/office/powerpoint/2010/main" val="33747957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74330D-2832-45B8-90BB-4D3E91E667B5}"/>
              </a:ext>
            </a:extLst>
          </p:cNvPr>
          <p:cNvSpPr>
            <a:spLocks noGrp="1"/>
          </p:cNvSpPr>
          <p:nvPr>
            <p:ph type="title"/>
          </p:nvPr>
        </p:nvSpPr>
        <p:spPr>
          <a:xfrm>
            <a:off x="261151" y="116551"/>
            <a:ext cx="4213194" cy="673562"/>
          </a:xfrm>
        </p:spPr>
        <p:txBody>
          <a:bodyPr>
            <a:normAutofit/>
          </a:bodyPr>
          <a:lstStyle/>
          <a:p>
            <a:r>
              <a:rPr lang="en-IN" sz="2800" dirty="0"/>
              <a:t>Opponent analysis - 2009</a:t>
            </a:r>
          </a:p>
        </p:txBody>
      </p:sp>
      <p:sp>
        <p:nvSpPr>
          <p:cNvPr id="8" name="TextBox 7">
            <a:extLst>
              <a:ext uri="{FF2B5EF4-FFF2-40B4-BE49-F238E27FC236}">
                <a16:creationId xmlns:a16="http://schemas.microsoft.com/office/drawing/2014/main" id="{353163D9-8952-4853-8E06-1D9F9E13B0CE}"/>
              </a:ext>
            </a:extLst>
          </p:cNvPr>
          <p:cNvSpPr txBox="1"/>
          <p:nvPr/>
        </p:nvSpPr>
        <p:spPr>
          <a:xfrm>
            <a:off x="261151" y="846000"/>
            <a:ext cx="5897733" cy="1477328"/>
          </a:xfrm>
          <a:prstGeom prst="rect">
            <a:avLst/>
          </a:prstGeom>
          <a:noFill/>
        </p:spPr>
        <p:txBody>
          <a:bodyPr wrap="square" rtlCol="0">
            <a:spAutoFit/>
          </a:bodyPr>
          <a:lstStyle/>
          <a:p>
            <a:r>
              <a:rPr lang="en-IN" dirty="0"/>
              <a:t>From both the graphs we can observe that </a:t>
            </a:r>
            <a:r>
              <a:rPr lang="en-IN" dirty="0" err="1"/>
              <a:t>kobe</a:t>
            </a:r>
            <a:r>
              <a:rPr lang="en-IN" dirty="0"/>
              <a:t> shoots mostly from Mid-Range area, followed by from Restricted Area also with highest FG% so the takeaway points is to force him away to shoot from longer regions.</a:t>
            </a:r>
          </a:p>
          <a:p>
            <a:endParaRPr lang="en-IN" dirty="0"/>
          </a:p>
        </p:txBody>
      </p:sp>
      <p:pic>
        <p:nvPicPr>
          <p:cNvPr id="9" name="Content Placeholder 8">
            <a:extLst>
              <a:ext uri="{FF2B5EF4-FFF2-40B4-BE49-F238E27FC236}">
                <a16:creationId xmlns:a16="http://schemas.microsoft.com/office/drawing/2014/main" id="{4FD99919-D56E-499A-9178-97EEC38772B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630156" y="0"/>
            <a:ext cx="5447897" cy="4351338"/>
          </a:xfrm>
        </p:spPr>
      </p:pic>
      <p:pic>
        <p:nvPicPr>
          <p:cNvPr id="11" name="Picture 10">
            <a:extLst>
              <a:ext uri="{FF2B5EF4-FFF2-40B4-BE49-F238E27FC236}">
                <a16:creationId xmlns:a16="http://schemas.microsoft.com/office/drawing/2014/main" id="{6C3E9CD8-8774-421A-83E2-1C5DA459AB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948" y="2379214"/>
            <a:ext cx="6206953" cy="4478785"/>
          </a:xfrm>
          <a:prstGeom prst="rect">
            <a:avLst/>
          </a:prstGeom>
        </p:spPr>
      </p:pic>
    </p:spTree>
    <p:extLst>
      <p:ext uri="{BB962C8B-B14F-4D97-AF65-F5344CB8AC3E}">
        <p14:creationId xmlns:p14="http://schemas.microsoft.com/office/powerpoint/2010/main" val="17204342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95A0EB-5FC6-4D01-9E6E-A784EFF27E66}"/>
              </a:ext>
            </a:extLst>
          </p:cNvPr>
          <p:cNvSpPr>
            <a:spLocks noGrp="1"/>
          </p:cNvSpPr>
          <p:nvPr>
            <p:ph type="title"/>
          </p:nvPr>
        </p:nvSpPr>
        <p:spPr>
          <a:xfrm>
            <a:off x="284825" y="160939"/>
            <a:ext cx="5811175" cy="771217"/>
          </a:xfrm>
        </p:spPr>
        <p:txBody>
          <a:bodyPr>
            <a:normAutofit/>
          </a:bodyPr>
          <a:lstStyle/>
          <a:p>
            <a:r>
              <a:rPr lang="en-IN" sz="2800" dirty="0"/>
              <a:t>Opponent analysis - 2009</a:t>
            </a:r>
          </a:p>
        </p:txBody>
      </p:sp>
      <p:sp>
        <p:nvSpPr>
          <p:cNvPr id="8" name="TextBox 7">
            <a:extLst>
              <a:ext uri="{FF2B5EF4-FFF2-40B4-BE49-F238E27FC236}">
                <a16:creationId xmlns:a16="http://schemas.microsoft.com/office/drawing/2014/main" id="{79D40A4A-14E8-4DD9-A8EF-B570ED67E647}"/>
              </a:ext>
            </a:extLst>
          </p:cNvPr>
          <p:cNvSpPr txBox="1"/>
          <p:nvPr/>
        </p:nvSpPr>
        <p:spPr>
          <a:xfrm>
            <a:off x="284825" y="807868"/>
            <a:ext cx="5811175" cy="923330"/>
          </a:xfrm>
          <a:prstGeom prst="rect">
            <a:avLst/>
          </a:prstGeom>
          <a:noFill/>
        </p:spPr>
        <p:txBody>
          <a:bodyPr wrap="square" rtlCol="0">
            <a:spAutoFit/>
          </a:bodyPr>
          <a:lstStyle/>
          <a:p>
            <a:r>
              <a:rPr lang="en-IN" dirty="0"/>
              <a:t>From the both graphs, we can observe that </a:t>
            </a:r>
            <a:r>
              <a:rPr lang="en-IN" dirty="0" err="1"/>
              <a:t>kobe</a:t>
            </a:r>
            <a:r>
              <a:rPr lang="en-IN" dirty="0"/>
              <a:t> shot most shots from ’16-24’ against both teams but shots from Less that 8ft have highest FG%. </a:t>
            </a:r>
          </a:p>
        </p:txBody>
      </p:sp>
      <p:sp>
        <p:nvSpPr>
          <p:cNvPr id="9" name="TextBox 8">
            <a:extLst>
              <a:ext uri="{FF2B5EF4-FFF2-40B4-BE49-F238E27FC236}">
                <a16:creationId xmlns:a16="http://schemas.microsoft.com/office/drawing/2014/main" id="{44D1FF9B-B3D4-4CD7-984A-01D13CF2DD84}"/>
              </a:ext>
            </a:extLst>
          </p:cNvPr>
          <p:cNvSpPr txBox="1"/>
          <p:nvPr/>
        </p:nvSpPr>
        <p:spPr>
          <a:xfrm>
            <a:off x="6223248" y="4403324"/>
            <a:ext cx="5715468" cy="646331"/>
          </a:xfrm>
          <a:prstGeom prst="rect">
            <a:avLst/>
          </a:prstGeom>
          <a:noFill/>
        </p:spPr>
        <p:txBody>
          <a:bodyPr wrap="square" rtlCol="0">
            <a:spAutoFit/>
          </a:bodyPr>
          <a:lstStyle/>
          <a:p>
            <a:r>
              <a:rPr lang="en-IN" dirty="0"/>
              <a:t>So the </a:t>
            </a:r>
            <a:r>
              <a:rPr lang="en-IN" dirty="0" err="1"/>
              <a:t>takeway</a:t>
            </a:r>
            <a:r>
              <a:rPr lang="en-IN" dirty="0"/>
              <a:t> point is to guard him so that he does not reach Less than 8ft area from where he is most effective.</a:t>
            </a:r>
          </a:p>
        </p:txBody>
      </p:sp>
      <p:pic>
        <p:nvPicPr>
          <p:cNvPr id="10" name="Content Placeholder 9">
            <a:extLst>
              <a:ext uri="{FF2B5EF4-FFF2-40B4-BE49-F238E27FC236}">
                <a16:creationId xmlns:a16="http://schemas.microsoft.com/office/drawing/2014/main" id="{1019F256-365B-434B-A005-6A1E7699354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96000" y="0"/>
            <a:ext cx="6096000" cy="4128117"/>
          </a:xfrm>
        </p:spPr>
      </p:pic>
      <p:pic>
        <p:nvPicPr>
          <p:cNvPr id="12" name="Picture 11">
            <a:extLst>
              <a:ext uri="{FF2B5EF4-FFF2-40B4-BE49-F238E27FC236}">
                <a16:creationId xmlns:a16="http://schemas.microsoft.com/office/drawing/2014/main" id="{D0CF6A47-03F7-4CAB-8EEB-560286D132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502435"/>
            <a:ext cx="6096000" cy="4355565"/>
          </a:xfrm>
          <a:prstGeom prst="rect">
            <a:avLst/>
          </a:prstGeom>
        </p:spPr>
      </p:pic>
    </p:spTree>
    <p:extLst>
      <p:ext uri="{BB962C8B-B14F-4D97-AF65-F5344CB8AC3E}">
        <p14:creationId xmlns:p14="http://schemas.microsoft.com/office/powerpoint/2010/main" val="33029272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46B11-B147-4111-8F78-5216BF1523A4}"/>
              </a:ext>
            </a:extLst>
          </p:cNvPr>
          <p:cNvSpPr>
            <a:spLocks noGrp="1"/>
          </p:cNvSpPr>
          <p:nvPr>
            <p:ph type="title"/>
          </p:nvPr>
        </p:nvSpPr>
        <p:spPr>
          <a:xfrm>
            <a:off x="127987" y="160939"/>
            <a:ext cx="5766786" cy="726828"/>
          </a:xfrm>
        </p:spPr>
        <p:txBody>
          <a:bodyPr>
            <a:normAutofit/>
          </a:bodyPr>
          <a:lstStyle/>
          <a:p>
            <a:r>
              <a:rPr lang="en-IN" sz="2800" dirty="0"/>
              <a:t>Opponent analysis - 2009</a:t>
            </a:r>
          </a:p>
        </p:txBody>
      </p:sp>
      <p:sp>
        <p:nvSpPr>
          <p:cNvPr id="8" name="TextBox 7">
            <a:extLst>
              <a:ext uri="{FF2B5EF4-FFF2-40B4-BE49-F238E27FC236}">
                <a16:creationId xmlns:a16="http://schemas.microsoft.com/office/drawing/2014/main" id="{25F05FAA-4B14-44D4-B3FB-C8D935761DC7}"/>
              </a:ext>
            </a:extLst>
          </p:cNvPr>
          <p:cNvSpPr txBox="1"/>
          <p:nvPr/>
        </p:nvSpPr>
        <p:spPr>
          <a:xfrm>
            <a:off x="284085" y="887767"/>
            <a:ext cx="5930283" cy="923330"/>
          </a:xfrm>
          <a:prstGeom prst="rect">
            <a:avLst/>
          </a:prstGeom>
          <a:noFill/>
        </p:spPr>
        <p:txBody>
          <a:bodyPr wrap="square" rtlCol="0">
            <a:spAutoFit/>
          </a:bodyPr>
          <a:lstStyle/>
          <a:p>
            <a:r>
              <a:rPr lang="en-IN" dirty="0"/>
              <a:t>Against NYK we can observe that no. of shots </a:t>
            </a:r>
            <a:r>
              <a:rPr lang="en-IN" dirty="0" err="1"/>
              <a:t>kobe</a:t>
            </a:r>
            <a:r>
              <a:rPr lang="en-IN" dirty="0"/>
              <a:t> took decreased per quarter but his FG% increased as period changed. </a:t>
            </a:r>
          </a:p>
        </p:txBody>
      </p:sp>
      <p:sp>
        <p:nvSpPr>
          <p:cNvPr id="9" name="TextBox 8">
            <a:extLst>
              <a:ext uri="{FF2B5EF4-FFF2-40B4-BE49-F238E27FC236}">
                <a16:creationId xmlns:a16="http://schemas.microsoft.com/office/drawing/2014/main" id="{B029AB40-09D0-404D-85E6-691714DB5AAC}"/>
              </a:ext>
            </a:extLst>
          </p:cNvPr>
          <p:cNvSpPr txBox="1"/>
          <p:nvPr/>
        </p:nvSpPr>
        <p:spPr>
          <a:xfrm>
            <a:off x="6303147" y="3870664"/>
            <a:ext cx="5610688" cy="2031325"/>
          </a:xfrm>
          <a:prstGeom prst="rect">
            <a:avLst/>
          </a:prstGeom>
          <a:noFill/>
        </p:spPr>
        <p:txBody>
          <a:bodyPr wrap="square" rtlCol="0">
            <a:spAutoFit/>
          </a:bodyPr>
          <a:lstStyle/>
          <a:p>
            <a:r>
              <a:rPr lang="en-IN" dirty="0"/>
              <a:t>Against WAS we can observe that they have restricted him in 2</a:t>
            </a:r>
            <a:r>
              <a:rPr lang="en-IN" baseline="30000" dirty="0"/>
              <a:t>nd</a:t>
            </a:r>
            <a:r>
              <a:rPr lang="en-IN" dirty="0"/>
              <a:t> and 4</a:t>
            </a:r>
            <a:r>
              <a:rPr lang="en-IN" baseline="30000" dirty="0"/>
              <a:t>th</a:t>
            </a:r>
            <a:r>
              <a:rPr lang="en-IN" dirty="0"/>
              <a:t> quarter with much less FG% in all quarters, so the takeaway point is to put more pressure in 2</a:t>
            </a:r>
            <a:r>
              <a:rPr lang="en-IN" baseline="30000" dirty="0"/>
              <a:t>nd</a:t>
            </a:r>
            <a:r>
              <a:rPr lang="en-IN" dirty="0"/>
              <a:t>  quarter and make him score with less accuracy so he might perform less in following quarters where he has less energy and also additional pressure to perform more to compensate form 2</a:t>
            </a:r>
            <a:r>
              <a:rPr lang="en-IN" baseline="30000" dirty="0"/>
              <a:t>nd</a:t>
            </a:r>
            <a:r>
              <a:rPr lang="en-IN" dirty="0"/>
              <a:t> quarter.</a:t>
            </a:r>
          </a:p>
        </p:txBody>
      </p:sp>
      <p:pic>
        <p:nvPicPr>
          <p:cNvPr id="10" name="Content Placeholder 9">
            <a:extLst>
              <a:ext uri="{FF2B5EF4-FFF2-40B4-BE49-F238E27FC236}">
                <a16:creationId xmlns:a16="http://schemas.microsoft.com/office/drawing/2014/main" id="{2E6DD805-5112-49DB-91AB-DED8014BDD0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894774" y="0"/>
            <a:ext cx="6261718" cy="3870664"/>
          </a:xfrm>
        </p:spPr>
      </p:pic>
      <p:pic>
        <p:nvPicPr>
          <p:cNvPr id="12" name="Picture 11">
            <a:extLst>
              <a:ext uri="{FF2B5EF4-FFF2-40B4-BE49-F238E27FC236}">
                <a16:creationId xmlns:a16="http://schemas.microsoft.com/office/drawing/2014/main" id="{4A2C7DE4-74A2-4E03-B3DE-22358CCC79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401357"/>
            <a:ext cx="6060491" cy="4402387"/>
          </a:xfrm>
          <a:prstGeom prst="rect">
            <a:avLst/>
          </a:prstGeom>
        </p:spPr>
      </p:pic>
    </p:spTree>
    <p:extLst>
      <p:ext uri="{BB962C8B-B14F-4D97-AF65-F5344CB8AC3E}">
        <p14:creationId xmlns:p14="http://schemas.microsoft.com/office/powerpoint/2010/main" val="256033835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C3A92-91F3-4EE4-8C93-5B6E3A276A73}"/>
              </a:ext>
            </a:extLst>
          </p:cNvPr>
          <p:cNvSpPr>
            <a:spLocks noGrp="1"/>
          </p:cNvSpPr>
          <p:nvPr>
            <p:ph type="title"/>
          </p:nvPr>
        </p:nvSpPr>
        <p:spPr>
          <a:xfrm>
            <a:off x="340869" y="102094"/>
            <a:ext cx="5589414" cy="753460"/>
          </a:xfrm>
        </p:spPr>
        <p:txBody>
          <a:bodyPr>
            <a:normAutofit/>
          </a:bodyPr>
          <a:lstStyle/>
          <a:p>
            <a:r>
              <a:rPr lang="en-IN" sz="2800" dirty="0"/>
              <a:t>Opponent analysis - 2009</a:t>
            </a:r>
          </a:p>
        </p:txBody>
      </p:sp>
      <p:pic>
        <p:nvPicPr>
          <p:cNvPr id="6" name="Content Placeholder 5">
            <a:extLst>
              <a:ext uri="{FF2B5EF4-FFF2-40B4-BE49-F238E27FC236}">
                <a16:creationId xmlns:a16="http://schemas.microsoft.com/office/drawing/2014/main" id="{F9290574-C3BA-426E-9F07-93670D46A71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930283" y="0"/>
            <a:ext cx="6261717" cy="6755906"/>
          </a:xfrm>
        </p:spPr>
      </p:pic>
      <p:pic>
        <p:nvPicPr>
          <p:cNvPr id="8" name="Picture 7">
            <a:extLst>
              <a:ext uri="{FF2B5EF4-FFF2-40B4-BE49-F238E27FC236}">
                <a16:creationId xmlns:a16="http://schemas.microsoft.com/office/drawing/2014/main" id="{8F24F3C7-4304-49A9-A366-C9212D8982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631" y="957649"/>
            <a:ext cx="5862674" cy="5798258"/>
          </a:xfrm>
          <a:prstGeom prst="rect">
            <a:avLst/>
          </a:prstGeom>
        </p:spPr>
      </p:pic>
    </p:spTree>
    <p:extLst>
      <p:ext uri="{BB962C8B-B14F-4D97-AF65-F5344CB8AC3E}">
        <p14:creationId xmlns:p14="http://schemas.microsoft.com/office/powerpoint/2010/main" val="15557678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CA2A71-AE1E-481C-8FC9-FFBD5033D4A5}"/>
              </a:ext>
            </a:extLst>
          </p:cNvPr>
          <p:cNvSpPr>
            <a:spLocks noGrp="1"/>
          </p:cNvSpPr>
          <p:nvPr>
            <p:ph type="title"/>
          </p:nvPr>
        </p:nvSpPr>
        <p:spPr>
          <a:xfrm>
            <a:off x="838200" y="365125"/>
            <a:ext cx="10515600" cy="888206"/>
          </a:xfrm>
        </p:spPr>
        <p:txBody>
          <a:bodyPr>
            <a:normAutofit/>
          </a:bodyPr>
          <a:lstStyle/>
          <a:p>
            <a:r>
              <a:rPr lang="en-IN" sz="2800" dirty="0"/>
              <a:t>Model Building – Random Forest classifier</a:t>
            </a:r>
          </a:p>
        </p:txBody>
      </p:sp>
      <p:sp>
        <p:nvSpPr>
          <p:cNvPr id="3" name="Content Placeholder 2">
            <a:extLst>
              <a:ext uri="{FF2B5EF4-FFF2-40B4-BE49-F238E27FC236}">
                <a16:creationId xmlns:a16="http://schemas.microsoft.com/office/drawing/2014/main" id="{45C69745-8911-47D1-B941-E4EDE1AC11E6}"/>
              </a:ext>
            </a:extLst>
          </p:cNvPr>
          <p:cNvSpPr>
            <a:spLocks noGrp="1"/>
          </p:cNvSpPr>
          <p:nvPr>
            <p:ph idx="1"/>
          </p:nvPr>
        </p:nvSpPr>
        <p:spPr>
          <a:xfrm>
            <a:off x="687279" y="1253331"/>
            <a:ext cx="10515600" cy="5111958"/>
          </a:xfrm>
        </p:spPr>
        <p:txBody>
          <a:bodyPr>
            <a:normAutofit/>
          </a:bodyPr>
          <a:lstStyle/>
          <a:p>
            <a:endParaRPr lang="en-IN" sz="2400" dirty="0"/>
          </a:p>
          <a:p>
            <a:r>
              <a:rPr lang="en-US" sz="2400" dirty="0"/>
              <a:t>The Random forest classifier creates a set of decision trees from a randomly selected subset of the training set. It is basically a set of decision trees (DT) from a randomly selected subset of the training set and then it collects the votes from different decision trees to decide the final prediction.</a:t>
            </a:r>
          </a:p>
          <a:p>
            <a:r>
              <a:rPr lang="en-US" sz="2400" dirty="0"/>
              <a:t>We can change the no-of estimators and get results in the form of classification report and confusion matrix. We can perform feature reduction by comparing the importance of the features to get more efficient models.</a:t>
            </a:r>
          </a:p>
          <a:p>
            <a:r>
              <a:rPr lang="en-US" sz="2400" dirty="0"/>
              <a:t>The random forest classifier algorithm is being built using the Scikit Learn Package.</a:t>
            </a:r>
          </a:p>
          <a:p>
            <a:pPr marL="0" indent="0">
              <a:buNone/>
            </a:pPr>
            <a:endParaRPr lang="en-IN" dirty="0"/>
          </a:p>
        </p:txBody>
      </p:sp>
    </p:spTree>
    <p:extLst>
      <p:ext uri="{BB962C8B-B14F-4D97-AF65-F5344CB8AC3E}">
        <p14:creationId xmlns:p14="http://schemas.microsoft.com/office/powerpoint/2010/main" val="39772784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0877A0-6B93-4DAE-AD1A-76220D848994}"/>
              </a:ext>
            </a:extLst>
          </p:cNvPr>
          <p:cNvSpPr>
            <a:spLocks noGrp="1"/>
          </p:cNvSpPr>
          <p:nvPr>
            <p:ph type="title"/>
          </p:nvPr>
        </p:nvSpPr>
        <p:spPr/>
        <p:txBody>
          <a:bodyPr>
            <a:normAutofit/>
          </a:bodyPr>
          <a:lstStyle/>
          <a:p>
            <a:r>
              <a:rPr lang="en-IN" sz="2800" dirty="0"/>
              <a:t>Model building – Multilayer Perceptron (MLP) classifier</a:t>
            </a:r>
          </a:p>
        </p:txBody>
      </p:sp>
      <p:sp>
        <p:nvSpPr>
          <p:cNvPr id="3" name="Content Placeholder 2">
            <a:extLst>
              <a:ext uri="{FF2B5EF4-FFF2-40B4-BE49-F238E27FC236}">
                <a16:creationId xmlns:a16="http://schemas.microsoft.com/office/drawing/2014/main" id="{8850DE0F-9A8B-41BF-8237-8D69CC75C195}"/>
              </a:ext>
            </a:extLst>
          </p:cNvPr>
          <p:cNvSpPr>
            <a:spLocks noGrp="1"/>
          </p:cNvSpPr>
          <p:nvPr>
            <p:ph idx="1"/>
          </p:nvPr>
        </p:nvSpPr>
        <p:spPr/>
        <p:txBody>
          <a:bodyPr>
            <a:normAutofit/>
          </a:bodyPr>
          <a:lstStyle/>
          <a:p>
            <a:r>
              <a:rPr lang="en-IN" sz="2400" dirty="0"/>
              <a:t> (need to fill the model definition)</a:t>
            </a:r>
          </a:p>
          <a:p>
            <a:r>
              <a:rPr lang="en-IN" sz="2400" dirty="0"/>
              <a:t>We can change parameters like activation, hidden layers, solver, momentum, early stopper to optimize the model according to the dataset to obtain preferable results in form of classification reports and confusion matrix.</a:t>
            </a:r>
          </a:p>
          <a:p>
            <a:r>
              <a:rPr lang="en-IN" sz="2400" dirty="0"/>
              <a:t>The multilayer perceptron classifier </a:t>
            </a:r>
            <a:r>
              <a:rPr lang="en-US" sz="2400" dirty="0"/>
              <a:t>algorithm is being built using the Scikit Learn Package</a:t>
            </a:r>
            <a:endParaRPr lang="en-IN" sz="2400" dirty="0"/>
          </a:p>
          <a:p>
            <a:endParaRPr lang="en-IN" sz="2400" dirty="0"/>
          </a:p>
        </p:txBody>
      </p:sp>
    </p:spTree>
    <p:extLst>
      <p:ext uri="{BB962C8B-B14F-4D97-AF65-F5344CB8AC3E}">
        <p14:creationId xmlns:p14="http://schemas.microsoft.com/office/powerpoint/2010/main" val="39432334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F10B8D-A831-4987-B4E2-7799A5FB1135}"/>
              </a:ext>
            </a:extLst>
          </p:cNvPr>
          <p:cNvSpPr>
            <a:spLocks noGrp="1"/>
          </p:cNvSpPr>
          <p:nvPr>
            <p:ph type="title"/>
          </p:nvPr>
        </p:nvSpPr>
        <p:spPr/>
        <p:txBody>
          <a:bodyPr/>
          <a:lstStyle/>
          <a:p>
            <a:r>
              <a:rPr lang="en-IN" dirty="0"/>
              <a:t>Performance measure</a:t>
            </a:r>
          </a:p>
        </p:txBody>
      </p:sp>
      <p:sp>
        <p:nvSpPr>
          <p:cNvPr id="3" name="Content Placeholder 2">
            <a:extLst>
              <a:ext uri="{FF2B5EF4-FFF2-40B4-BE49-F238E27FC236}">
                <a16:creationId xmlns:a16="http://schemas.microsoft.com/office/drawing/2014/main" id="{8FC2E27B-D4A8-4FE6-92D0-05D039E475AC}"/>
              </a:ext>
            </a:extLst>
          </p:cNvPr>
          <p:cNvSpPr>
            <a:spLocks noGrp="1"/>
          </p:cNvSpPr>
          <p:nvPr>
            <p:ph idx="1"/>
          </p:nvPr>
        </p:nvSpPr>
        <p:spPr/>
        <p:txBody>
          <a:bodyPr/>
          <a:lstStyle/>
          <a:p>
            <a:r>
              <a:rPr lang="en-IN" dirty="0"/>
              <a:t>Confusion matrix</a:t>
            </a:r>
          </a:p>
          <a:p>
            <a:r>
              <a:rPr lang="en-IN" dirty="0"/>
              <a:t>Classification report</a:t>
            </a:r>
          </a:p>
          <a:p>
            <a:r>
              <a:rPr lang="en-IN" dirty="0"/>
              <a:t>Accuracy</a:t>
            </a:r>
          </a:p>
          <a:p>
            <a:r>
              <a:rPr lang="en-IN" dirty="0"/>
              <a:t>Mean squared error</a:t>
            </a:r>
          </a:p>
          <a:p>
            <a:r>
              <a:rPr lang="en-IN" dirty="0"/>
              <a:t>ROC_AUC</a:t>
            </a:r>
          </a:p>
        </p:txBody>
      </p:sp>
    </p:spTree>
    <p:extLst>
      <p:ext uri="{BB962C8B-B14F-4D97-AF65-F5344CB8AC3E}">
        <p14:creationId xmlns:p14="http://schemas.microsoft.com/office/powerpoint/2010/main" val="132444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DC24E3-953E-4440-BAFC-DA77DE6D4ECB}"/>
              </a:ext>
            </a:extLst>
          </p:cNvPr>
          <p:cNvSpPr>
            <a:spLocks noGrp="1"/>
          </p:cNvSpPr>
          <p:nvPr>
            <p:ph type="title"/>
          </p:nvPr>
        </p:nvSpPr>
        <p:spPr/>
        <p:txBody>
          <a:bodyPr/>
          <a:lstStyle/>
          <a:p>
            <a:r>
              <a:rPr lang="en-IN" dirty="0"/>
              <a:t>Dataset Description</a:t>
            </a:r>
          </a:p>
        </p:txBody>
      </p:sp>
      <p:sp>
        <p:nvSpPr>
          <p:cNvPr id="3" name="Content Placeholder 2">
            <a:extLst>
              <a:ext uri="{FF2B5EF4-FFF2-40B4-BE49-F238E27FC236}">
                <a16:creationId xmlns:a16="http://schemas.microsoft.com/office/drawing/2014/main" id="{735DD68B-51B6-4815-9F74-5865D2706F32}"/>
              </a:ext>
            </a:extLst>
          </p:cNvPr>
          <p:cNvSpPr>
            <a:spLocks noGrp="1"/>
          </p:cNvSpPr>
          <p:nvPr>
            <p:ph idx="1"/>
          </p:nvPr>
        </p:nvSpPr>
        <p:spPr/>
        <p:txBody>
          <a:bodyPr/>
          <a:lstStyle/>
          <a:p>
            <a:r>
              <a:rPr lang="en-US" dirty="0"/>
              <a:t>This data contains the location and circumstances of every field goal attempted by Kobe Bryant took during his 20-year career.</a:t>
            </a:r>
          </a:p>
          <a:p>
            <a:r>
              <a:rPr lang="en-IN" dirty="0"/>
              <a:t>This dataset contains 30697 entries of which 5000 observations of our target variable are missing, and there are 25 features of which most of them are categorical.</a:t>
            </a:r>
          </a:p>
          <a:p>
            <a:r>
              <a:rPr lang="en-IN" dirty="0"/>
              <a:t>Source: </a:t>
            </a:r>
            <a:r>
              <a:rPr lang="en-IN" dirty="0">
                <a:hlinkClick r:id="rId2"/>
              </a:rPr>
              <a:t>https://www.kaggle.com/c/kobe-bryant-shot-selection/data</a:t>
            </a:r>
            <a:endParaRPr lang="en-IN" dirty="0"/>
          </a:p>
          <a:p>
            <a:r>
              <a:rPr lang="en-IN" dirty="0"/>
              <a:t>Target variable : </a:t>
            </a:r>
            <a:r>
              <a:rPr lang="en-IN" dirty="0" err="1"/>
              <a:t>shot_made_flag</a:t>
            </a:r>
            <a:endParaRPr lang="en-IN" dirty="0"/>
          </a:p>
          <a:p>
            <a:r>
              <a:rPr lang="en-IN" dirty="0"/>
              <a:t>This dataset contains only Field Goals(2,3 pointers), it does not contain </a:t>
            </a:r>
            <a:r>
              <a:rPr lang="en-IN" dirty="0" err="1"/>
              <a:t>kobe’s</a:t>
            </a:r>
            <a:r>
              <a:rPr lang="en-IN" dirty="0"/>
              <a:t> points from rebounds, assists, free throws.</a:t>
            </a:r>
          </a:p>
        </p:txBody>
      </p:sp>
    </p:spTree>
    <p:extLst>
      <p:ext uri="{BB962C8B-B14F-4D97-AF65-F5344CB8AC3E}">
        <p14:creationId xmlns:p14="http://schemas.microsoft.com/office/powerpoint/2010/main" val="304596181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AF853F-C73B-44C4-83E1-5932A28F62AD}"/>
              </a:ext>
            </a:extLst>
          </p:cNvPr>
          <p:cNvSpPr>
            <a:spLocks noGrp="1"/>
          </p:cNvSpPr>
          <p:nvPr>
            <p:ph type="title"/>
          </p:nvPr>
        </p:nvSpPr>
        <p:spPr>
          <a:xfrm>
            <a:off x="749423" y="89918"/>
            <a:ext cx="10515600" cy="815604"/>
          </a:xfrm>
        </p:spPr>
        <p:txBody>
          <a:bodyPr>
            <a:normAutofit/>
          </a:bodyPr>
          <a:lstStyle/>
          <a:p>
            <a:r>
              <a:rPr lang="en-IN" sz="2800" b="1" dirty="0"/>
              <a:t>Results – random forest vs MLP</a:t>
            </a:r>
          </a:p>
        </p:txBody>
      </p:sp>
      <p:pic>
        <p:nvPicPr>
          <p:cNvPr id="5" name="Content Placeholder 4">
            <a:extLst>
              <a:ext uri="{FF2B5EF4-FFF2-40B4-BE49-F238E27FC236}">
                <a16:creationId xmlns:a16="http://schemas.microsoft.com/office/drawing/2014/main" id="{B34B5190-C0C8-4238-83A2-13FF308CBF7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18492" y="1116198"/>
            <a:ext cx="10806227" cy="2106395"/>
          </a:xfrm>
        </p:spPr>
      </p:pic>
      <p:pic>
        <p:nvPicPr>
          <p:cNvPr id="7" name="Picture 6">
            <a:extLst>
              <a:ext uri="{FF2B5EF4-FFF2-40B4-BE49-F238E27FC236}">
                <a16:creationId xmlns:a16="http://schemas.microsoft.com/office/drawing/2014/main" id="{07AB8E31-7F78-4A25-B2FB-0B0E4DADE6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8491" y="3428999"/>
            <a:ext cx="10806227" cy="2234954"/>
          </a:xfrm>
          <a:prstGeom prst="rect">
            <a:avLst/>
          </a:prstGeom>
        </p:spPr>
      </p:pic>
    </p:spTree>
    <p:extLst>
      <p:ext uri="{BB962C8B-B14F-4D97-AF65-F5344CB8AC3E}">
        <p14:creationId xmlns:p14="http://schemas.microsoft.com/office/powerpoint/2010/main" val="23945714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2D5687-33CB-4161-87DF-A476F9E19C7B}"/>
              </a:ext>
            </a:extLst>
          </p:cNvPr>
          <p:cNvSpPr>
            <a:spLocks noGrp="1"/>
          </p:cNvSpPr>
          <p:nvPr>
            <p:ph type="title"/>
          </p:nvPr>
        </p:nvSpPr>
        <p:spPr>
          <a:xfrm>
            <a:off x="669524" y="107673"/>
            <a:ext cx="10515600" cy="646929"/>
          </a:xfrm>
        </p:spPr>
        <p:txBody>
          <a:bodyPr>
            <a:normAutofit/>
          </a:bodyPr>
          <a:lstStyle/>
          <a:p>
            <a:r>
              <a:rPr lang="en-IN" sz="2800" b="1" dirty="0"/>
              <a:t>Results – parameter changes in MLP</a:t>
            </a:r>
          </a:p>
        </p:txBody>
      </p:sp>
      <p:pic>
        <p:nvPicPr>
          <p:cNvPr id="5" name="Content Placeholder 4">
            <a:extLst>
              <a:ext uri="{FF2B5EF4-FFF2-40B4-BE49-F238E27FC236}">
                <a16:creationId xmlns:a16="http://schemas.microsoft.com/office/drawing/2014/main" id="{A793425D-4F24-41AF-8ABD-7A2B263797B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84085" y="892592"/>
            <a:ext cx="11505996" cy="5668006"/>
          </a:xfrm>
        </p:spPr>
      </p:pic>
    </p:spTree>
    <p:extLst>
      <p:ext uri="{BB962C8B-B14F-4D97-AF65-F5344CB8AC3E}">
        <p14:creationId xmlns:p14="http://schemas.microsoft.com/office/powerpoint/2010/main" val="39249829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4CD4D1-FD03-43B0-816A-17452FBB3A17}"/>
              </a:ext>
            </a:extLst>
          </p:cNvPr>
          <p:cNvSpPr>
            <a:spLocks noGrp="1"/>
          </p:cNvSpPr>
          <p:nvPr>
            <p:ph type="title"/>
          </p:nvPr>
        </p:nvSpPr>
        <p:spPr>
          <a:xfrm>
            <a:off x="705035" y="276348"/>
            <a:ext cx="10515600" cy="602541"/>
          </a:xfrm>
        </p:spPr>
        <p:txBody>
          <a:bodyPr>
            <a:normAutofit/>
          </a:bodyPr>
          <a:lstStyle/>
          <a:p>
            <a:r>
              <a:rPr lang="en-IN" sz="2800" b="1" dirty="0"/>
              <a:t>Results – parameter changes in MLP</a:t>
            </a:r>
            <a:endParaRPr lang="en-IN" sz="2800" dirty="0"/>
          </a:p>
        </p:txBody>
      </p:sp>
      <p:pic>
        <p:nvPicPr>
          <p:cNvPr id="5" name="Content Placeholder 4">
            <a:extLst>
              <a:ext uri="{FF2B5EF4-FFF2-40B4-BE49-F238E27FC236}">
                <a16:creationId xmlns:a16="http://schemas.microsoft.com/office/drawing/2014/main" id="{5C3D3FAC-B002-4D9A-B8CA-7E3E2420352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1841" y="1021569"/>
            <a:ext cx="11613900" cy="5471305"/>
          </a:xfrm>
        </p:spPr>
      </p:pic>
    </p:spTree>
    <p:extLst>
      <p:ext uri="{BB962C8B-B14F-4D97-AF65-F5344CB8AC3E}">
        <p14:creationId xmlns:p14="http://schemas.microsoft.com/office/powerpoint/2010/main" val="75260654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328A7D-7F43-4407-971E-07D8D9764FF3}"/>
              </a:ext>
            </a:extLst>
          </p:cNvPr>
          <p:cNvSpPr>
            <a:spLocks noGrp="1"/>
          </p:cNvSpPr>
          <p:nvPr>
            <p:ph type="title"/>
          </p:nvPr>
        </p:nvSpPr>
        <p:spPr/>
        <p:txBody>
          <a:bodyPr/>
          <a:lstStyle/>
          <a:p>
            <a:endParaRPr lang="en-IN"/>
          </a:p>
        </p:txBody>
      </p:sp>
      <p:pic>
        <p:nvPicPr>
          <p:cNvPr id="4" name="Content Placeholder 3">
            <a:extLst>
              <a:ext uri="{FF2B5EF4-FFF2-40B4-BE49-F238E27FC236}">
                <a16:creationId xmlns:a16="http://schemas.microsoft.com/office/drawing/2014/main" id="{318FE5C6-046F-4095-B3FD-B1B32FB56E02}"/>
              </a:ext>
            </a:extLst>
          </p:cNvPr>
          <p:cNvPicPr>
            <a:picLocks noGrp="1" noChangeAspect="1"/>
          </p:cNvPicPr>
          <p:nvPr>
            <p:ph idx="1"/>
          </p:nvPr>
        </p:nvPicPr>
        <p:blipFill>
          <a:blip r:embed="rId2"/>
          <a:stretch>
            <a:fillRect/>
          </a:stretch>
        </p:blipFill>
        <p:spPr>
          <a:xfrm>
            <a:off x="1621015" y="1994300"/>
            <a:ext cx="4351338" cy="4351338"/>
          </a:xfrm>
          <a:prstGeom prst="rect">
            <a:avLst/>
          </a:prstGeom>
        </p:spPr>
      </p:pic>
      <p:pic>
        <p:nvPicPr>
          <p:cNvPr id="5" name="Picture 4">
            <a:extLst>
              <a:ext uri="{FF2B5EF4-FFF2-40B4-BE49-F238E27FC236}">
                <a16:creationId xmlns:a16="http://schemas.microsoft.com/office/drawing/2014/main" id="{A4293401-442F-48E9-AF7C-F8BC7232B90A}"/>
              </a:ext>
            </a:extLst>
          </p:cNvPr>
          <p:cNvPicPr>
            <a:picLocks noChangeAspect="1"/>
          </p:cNvPicPr>
          <p:nvPr/>
        </p:nvPicPr>
        <p:blipFill>
          <a:blip r:embed="rId3"/>
          <a:stretch>
            <a:fillRect/>
          </a:stretch>
        </p:blipFill>
        <p:spPr>
          <a:xfrm>
            <a:off x="6990610" y="1878891"/>
            <a:ext cx="3831270" cy="3831270"/>
          </a:xfrm>
          <a:prstGeom prst="rect">
            <a:avLst/>
          </a:prstGeom>
        </p:spPr>
      </p:pic>
    </p:spTree>
    <p:extLst>
      <p:ext uri="{BB962C8B-B14F-4D97-AF65-F5344CB8AC3E}">
        <p14:creationId xmlns:p14="http://schemas.microsoft.com/office/powerpoint/2010/main" val="134442083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A44203-BDFD-4E46-B81C-471F6B610259}"/>
              </a:ext>
            </a:extLst>
          </p:cNvPr>
          <p:cNvSpPr>
            <a:spLocks noGrp="1"/>
          </p:cNvSpPr>
          <p:nvPr>
            <p:ph type="title"/>
          </p:nvPr>
        </p:nvSpPr>
        <p:spPr>
          <a:xfrm>
            <a:off x="838200" y="365125"/>
            <a:ext cx="10515600" cy="464513"/>
          </a:xfrm>
        </p:spPr>
        <p:txBody>
          <a:bodyPr>
            <a:normAutofit fontScale="90000"/>
          </a:bodyPr>
          <a:lstStyle/>
          <a:p>
            <a:endParaRPr lang="en-IN"/>
          </a:p>
        </p:txBody>
      </p:sp>
      <p:pic>
        <p:nvPicPr>
          <p:cNvPr id="4" name="Content Placeholder 3">
            <a:extLst>
              <a:ext uri="{FF2B5EF4-FFF2-40B4-BE49-F238E27FC236}">
                <a16:creationId xmlns:a16="http://schemas.microsoft.com/office/drawing/2014/main" id="{EAB61E37-CFEF-4411-83BF-A451B93A6CC9}"/>
              </a:ext>
            </a:extLst>
          </p:cNvPr>
          <p:cNvPicPr>
            <a:picLocks noGrp="1" noChangeAspect="1"/>
          </p:cNvPicPr>
          <p:nvPr>
            <p:ph idx="1"/>
          </p:nvPr>
        </p:nvPicPr>
        <p:blipFill>
          <a:blip r:embed="rId2"/>
          <a:stretch>
            <a:fillRect/>
          </a:stretch>
        </p:blipFill>
        <p:spPr>
          <a:xfrm>
            <a:off x="191710" y="1069119"/>
            <a:ext cx="3236466" cy="3236466"/>
          </a:xfrm>
          <a:prstGeom prst="rect">
            <a:avLst/>
          </a:prstGeom>
        </p:spPr>
      </p:pic>
      <p:pic>
        <p:nvPicPr>
          <p:cNvPr id="5" name="Picture 4">
            <a:extLst>
              <a:ext uri="{FF2B5EF4-FFF2-40B4-BE49-F238E27FC236}">
                <a16:creationId xmlns:a16="http://schemas.microsoft.com/office/drawing/2014/main" id="{CCD9445D-36D1-4E6F-916A-A4BC0A1E325D}"/>
              </a:ext>
            </a:extLst>
          </p:cNvPr>
          <p:cNvPicPr>
            <a:picLocks noChangeAspect="1"/>
          </p:cNvPicPr>
          <p:nvPr/>
        </p:nvPicPr>
        <p:blipFill>
          <a:blip r:embed="rId3"/>
          <a:stretch>
            <a:fillRect/>
          </a:stretch>
        </p:blipFill>
        <p:spPr>
          <a:xfrm>
            <a:off x="3937802" y="1069119"/>
            <a:ext cx="3236466" cy="3236466"/>
          </a:xfrm>
          <a:prstGeom prst="rect">
            <a:avLst/>
          </a:prstGeom>
        </p:spPr>
      </p:pic>
      <p:pic>
        <p:nvPicPr>
          <p:cNvPr id="6" name="Picture 5">
            <a:extLst>
              <a:ext uri="{FF2B5EF4-FFF2-40B4-BE49-F238E27FC236}">
                <a16:creationId xmlns:a16="http://schemas.microsoft.com/office/drawing/2014/main" id="{DB19F15F-0478-432A-996E-157197B31FB9}"/>
              </a:ext>
            </a:extLst>
          </p:cNvPr>
          <p:cNvPicPr>
            <a:picLocks noChangeAspect="1"/>
          </p:cNvPicPr>
          <p:nvPr/>
        </p:nvPicPr>
        <p:blipFill>
          <a:blip r:embed="rId4"/>
          <a:stretch>
            <a:fillRect/>
          </a:stretch>
        </p:blipFill>
        <p:spPr>
          <a:xfrm>
            <a:off x="8011543" y="1069119"/>
            <a:ext cx="3236466" cy="3236466"/>
          </a:xfrm>
          <a:prstGeom prst="rect">
            <a:avLst/>
          </a:prstGeom>
        </p:spPr>
      </p:pic>
      <p:pic>
        <p:nvPicPr>
          <p:cNvPr id="7" name="Picture 6">
            <a:extLst>
              <a:ext uri="{FF2B5EF4-FFF2-40B4-BE49-F238E27FC236}">
                <a16:creationId xmlns:a16="http://schemas.microsoft.com/office/drawing/2014/main" id="{C4CB71BA-C967-411B-81BC-DD224B404D4F}"/>
              </a:ext>
            </a:extLst>
          </p:cNvPr>
          <p:cNvPicPr>
            <a:picLocks noChangeAspect="1"/>
          </p:cNvPicPr>
          <p:nvPr/>
        </p:nvPicPr>
        <p:blipFill>
          <a:blip r:embed="rId5"/>
          <a:stretch>
            <a:fillRect/>
          </a:stretch>
        </p:blipFill>
        <p:spPr>
          <a:xfrm>
            <a:off x="6508720" y="3852354"/>
            <a:ext cx="3005646" cy="3005646"/>
          </a:xfrm>
          <a:prstGeom prst="rect">
            <a:avLst/>
          </a:prstGeom>
        </p:spPr>
      </p:pic>
    </p:spTree>
    <p:extLst>
      <p:ext uri="{BB962C8B-B14F-4D97-AF65-F5344CB8AC3E}">
        <p14:creationId xmlns:p14="http://schemas.microsoft.com/office/powerpoint/2010/main" val="285824214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9F8898-E6FE-44F7-BF75-318593629AE6}"/>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E5EEC323-5672-44AA-8680-31BC744F595B}"/>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13596151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7E494-7281-4E51-AB43-A94E3AF38688}"/>
              </a:ext>
            </a:extLst>
          </p:cNvPr>
          <p:cNvSpPr>
            <a:spLocks noGrp="1"/>
          </p:cNvSpPr>
          <p:nvPr>
            <p:ph type="title"/>
          </p:nvPr>
        </p:nvSpPr>
        <p:spPr>
          <a:xfrm>
            <a:off x="838200" y="0"/>
            <a:ext cx="10515600" cy="603682"/>
          </a:xfrm>
        </p:spPr>
        <p:txBody>
          <a:bodyPr>
            <a:normAutofit fontScale="90000"/>
          </a:bodyPr>
          <a:lstStyle/>
          <a:p>
            <a:r>
              <a:rPr lang="en-IN" dirty="0"/>
              <a:t>Data </a:t>
            </a:r>
            <a:r>
              <a:rPr lang="en-IN" dirty="0" err="1"/>
              <a:t>Preprocessing</a:t>
            </a:r>
            <a:endParaRPr lang="en-IN" dirty="0"/>
          </a:p>
        </p:txBody>
      </p:sp>
      <p:sp>
        <p:nvSpPr>
          <p:cNvPr id="3" name="Content Placeholder 2">
            <a:extLst>
              <a:ext uri="{FF2B5EF4-FFF2-40B4-BE49-F238E27FC236}">
                <a16:creationId xmlns:a16="http://schemas.microsoft.com/office/drawing/2014/main" id="{4CEC4F81-9E56-4A8C-A0FE-1DFEC535519E}"/>
              </a:ext>
            </a:extLst>
          </p:cNvPr>
          <p:cNvSpPr>
            <a:spLocks noGrp="1"/>
          </p:cNvSpPr>
          <p:nvPr>
            <p:ph idx="1"/>
          </p:nvPr>
        </p:nvSpPr>
        <p:spPr>
          <a:xfrm>
            <a:off x="838200" y="736847"/>
            <a:ext cx="10515600" cy="5440116"/>
          </a:xfrm>
        </p:spPr>
        <p:txBody>
          <a:bodyPr>
            <a:normAutofit/>
          </a:bodyPr>
          <a:lstStyle/>
          <a:p>
            <a:r>
              <a:rPr lang="en-IN" sz="2000" dirty="0"/>
              <a:t>Dropped 5000 observations since target variable </a:t>
            </a:r>
            <a:r>
              <a:rPr lang="en-IN" sz="2000" dirty="0" err="1"/>
              <a:t>shot_made_flag</a:t>
            </a:r>
            <a:r>
              <a:rPr lang="en-IN" sz="2000" dirty="0"/>
              <a:t> has 5000 inherent missing values.</a:t>
            </a:r>
          </a:p>
          <a:p>
            <a:r>
              <a:rPr lang="en-IN" sz="2000" dirty="0"/>
              <a:t> dropped </a:t>
            </a:r>
            <a:r>
              <a:rPr lang="en-IN" sz="2000" dirty="0" err="1"/>
              <a:t>game_event_id</a:t>
            </a:r>
            <a:r>
              <a:rPr lang="en-IN" sz="2000" dirty="0"/>
              <a:t>, </a:t>
            </a:r>
            <a:r>
              <a:rPr lang="en-IN" sz="2000" dirty="0" err="1"/>
              <a:t>game_id</a:t>
            </a:r>
            <a:r>
              <a:rPr lang="en-IN" sz="2000" dirty="0"/>
              <a:t>, </a:t>
            </a:r>
            <a:r>
              <a:rPr lang="en-IN" sz="2000" dirty="0" err="1"/>
              <a:t>lat</a:t>
            </a:r>
            <a:r>
              <a:rPr lang="en-IN" sz="2000" dirty="0"/>
              <a:t>, </a:t>
            </a:r>
            <a:r>
              <a:rPr lang="en-IN" sz="2000" dirty="0" err="1"/>
              <a:t>loc_x</a:t>
            </a:r>
            <a:r>
              <a:rPr lang="en-IN" sz="2000" dirty="0"/>
              <a:t>, </a:t>
            </a:r>
            <a:r>
              <a:rPr lang="en-IN" sz="2000" dirty="0" err="1"/>
              <a:t>loc_y</a:t>
            </a:r>
            <a:r>
              <a:rPr lang="en-IN" sz="2000" dirty="0"/>
              <a:t>, </a:t>
            </a:r>
            <a:r>
              <a:rPr lang="en-IN" sz="2000" dirty="0" err="1"/>
              <a:t>lon</a:t>
            </a:r>
            <a:r>
              <a:rPr lang="en-IN" sz="2000" dirty="0"/>
              <a:t>, </a:t>
            </a:r>
            <a:r>
              <a:rPr lang="en-IN" sz="2000" dirty="0" err="1"/>
              <a:t>minutes_remaining</a:t>
            </a:r>
            <a:r>
              <a:rPr lang="en-IN" sz="2000" dirty="0"/>
              <a:t>, </a:t>
            </a:r>
            <a:r>
              <a:rPr lang="en-IN" sz="2000" dirty="0" err="1"/>
              <a:t>seconds_remaining</a:t>
            </a:r>
            <a:r>
              <a:rPr lang="en-IN" sz="2000" dirty="0"/>
              <a:t>, </a:t>
            </a:r>
            <a:r>
              <a:rPr lang="en-IN" sz="2000" dirty="0" err="1"/>
              <a:t>minutes_remaining</a:t>
            </a:r>
            <a:r>
              <a:rPr lang="en-IN" sz="2000" dirty="0"/>
              <a:t>, </a:t>
            </a:r>
            <a:r>
              <a:rPr lang="en-IN" sz="2000" dirty="0" err="1"/>
              <a:t>team_name</a:t>
            </a:r>
            <a:r>
              <a:rPr lang="en-IN" sz="2000" dirty="0"/>
              <a:t>, </a:t>
            </a:r>
            <a:r>
              <a:rPr lang="en-IN" sz="2000" dirty="0" err="1"/>
              <a:t>team_id</a:t>
            </a:r>
            <a:r>
              <a:rPr lang="en-IN" sz="2000" dirty="0"/>
              <a:t>, </a:t>
            </a:r>
            <a:r>
              <a:rPr lang="en-IN" sz="2000" dirty="0" err="1"/>
              <a:t>game_date</a:t>
            </a:r>
            <a:r>
              <a:rPr lang="en-IN" sz="2000" dirty="0"/>
              <a:t>, </a:t>
            </a:r>
            <a:r>
              <a:rPr lang="en-IN" sz="2000" dirty="0" err="1"/>
              <a:t>game_date</a:t>
            </a:r>
            <a:r>
              <a:rPr lang="en-IN" sz="2000" dirty="0"/>
              <a:t>, matchup, opponent, </a:t>
            </a:r>
            <a:r>
              <a:rPr lang="en-IN" sz="2000" dirty="0" err="1"/>
              <a:t>shot_id</a:t>
            </a:r>
            <a:r>
              <a:rPr lang="en-IN" sz="2000" dirty="0"/>
              <a:t> columns since they have no influence on target variable.</a:t>
            </a:r>
          </a:p>
          <a:p>
            <a:r>
              <a:rPr lang="en-IN" sz="2000" dirty="0"/>
              <a:t>Label encoder is applied to the features since all the features after dropping above columns are categorical.</a:t>
            </a:r>
          </a:p>
          <a:p>
            <a:r>
              <a:rPr lang="en-IN" sz="2000" dirty="0" err="1"/>
              <a:t>MinMaxscaler</a:t>
            </a:r>
            <a:r>
              <a:rPr lang="en-IN" sz="2000" dirty="0"/>
              <a:t> is used to scale the values between 0 and 1.</a:t>
            </a:r>
          </a:p>
          <a:p>
            <a:r>
              <a:rPr lang="en-IN" sz="2000" dirty="0"/>
              <a:t>Change shot distance max to 40 to reduce variable range caused by outliers.</a:t>
            </a:r>
          </a:p>
          <a:p>
            <a:endParaRPr lang="en-IN" sz="2000" dirty="0"/>
          </a:p>
        </p:txBody>
      </p:sp>
    </p:spTree>
    <p:extLst>
      <p:ext uri="{BB962C8B-B14F-4D97-AF65-F5344CB8AC3E}">
        <p14:creationId xmlns:p14="http://schemas.microsoft.com/office/powerpoint/2010/main" val="27818548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6B678-B0C5-4340-A518-09D732F768ED}"/>
              </a:ext>
            </a:extLst>
          </p:cNvPr>
          <p:cNvSpPr>
            <a:spLocks noGrp="1"/>
          </p:cNvSpPr>
          <p:nvPr>
            <p:ph type="title"/>
          </p:nvPr>
        </p:nvSpPr>
        <p:spPr>
          <a:xfrm>
            <a:off x="829322" y="125428"/>
            <a:ext cx="3822577" cy="700195"/>
          </a:xfrm>
        </p:spPr>
        <p:txBody>
          <a:bodyPr/>
          <a:lstStyle/>
          <a:p>
            <a:r>
              <a:rPr lang="en-IN" dirty="0"/>
              <a:t>EDA Analysis</a:t>
            </a:r>
          </a:p>
        </p:txBody>
      </p:sp>
      <p:pic>
        <p:nvPicPr>
          <p:cNvPr id="7" name="Content Placeholder 6">
            <a:extLst>
              <a:ext uri="{FF2B5EF4-FFF2-40B4-BE49-F238E27FC236}">
                <a16:creationId xmlns:a16="http://schemas.microsoft.com/office/drawing/2014/main" id="{696349E4-DAC9-4528-8708-29AB028CC0B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424255" y="475525"/>
            <a:ext cx="6767745" cy="5991287"/>
          </a:xfrm>
        </p:spPr>
      </p:pic>
      <p:sp>
        <p:nvSpPr>
          <p:cNvPr id="8" name="TextBox 7">
            <a:extLst>
              <a:ext uri="{FF2B5EF4-FFF2-40B4-BE49-F238E27FC236}">
                <a16:creationId xmlns:a16="http://schemas.microsoft.com/office/drawing/2014/main" id="{2958607E-89DA-4288-BF02-288143BC6F9C}"/>
              </a:ext>
            </a:extLst>
          </p:cNvPr>
          <p:cNvSpPr txBox="1"/>
          <p:nvPr/>
        </p:nvSpPr>
        <p:spPr>
          <a:xfrm>
            <a:off x="355107" y="3835153"/>
            <a:ext cx="5433133" cy="2308324"/>
          </a:xfrm>
          <a:prstGeom prst="rect">
            <a:avLst/>
          </a:prstGeom>
          <a:noFill/>
        </p:spPr>
        <p:txBody>
          <a:bodyPr wrap="square" rtlCol="0">
            <a:spAutoFit/>
          </a:bodyPr>
          <a:lstStyle/>
          <a:p>
            <a:pPr marL="285750" indent="-285750">
              <a:buFont typeface="Arial" panose="020B0604020202020204" pitchFamily="34" charset="0"/>
              <a:buChar char="•"/>
            </a:pPr>
            <a:r>
              <a:rPr lang="en-IN" dirty="0"/>
              <a:t>This histogram on the right shows top 10 action types that </a:t>
            </a:r>
            <a:r>
              <a:rPr lang="en-IN" dirty="0" err="1"/>
              <a:t>kobe</a:t>
            </a:r>
            <a:r>
              <a:rPr lang="en-IN" dirty="0"/>
              <a:t> used most during his career.</a:t>
            </a:r>
          </a:p>
          <a:p>
            <a:pPr marL="285750" indent="-285750">
              <a:buFont typeface="Arial" panose="020B0604020202020204" pitchFamily="34" charset="0"/>
              <a:buChar char="•"/>
            </a:pPr>
            <a:r>
              <a:rPr lang="en-IN" dirty="0"/>
              <a:t>We can observe that he uses jump shot the most followed by layup shot.</a:t>
            </a:r>
          </a:p>
          <a:p>
            <a:pPr marL="285750" indent="-285750">
              <a:buFont typeface="Arial" panose="020B0604020202020204" pitchFamily="34" charset="0"/>
              <a:buChar char="•"/>
            </a:pPr>
            <a:r>
              <a:rPr lang="en-IN" dirty="0"/>
              <a:t>We can also observe that FG% is least for </a:t>
            </a:r>
            <a:r>
              <a:rPr lang="en-IN" dirty="0" err="1"/>
              <a:t>jumpshot</a:t>
            </a:r>
            <a:r>
              <a:rPr lang="en-IN" dirty="0"/>
              <a:t> and highest for slam dunk shot.</a:t>
            </a:r>
          </a:p>
          <a:p>
            <a:pPr marL="285750" indent="-285750">
              <a:buFont typeface="Arial" panose="020B0604020202020204" pitchFamily="34" charset="0"/>
              <a:buChar char="•"/>
            </a:pPr>
            <a:endParaRPr lang="en-IN" dirty="0"/>
          </a:p>
          <a:p>
            <a:r>
              <a:rPr lang="en-IN" dirty="0"/>
              <a:t> </a:t>
            </a:r>
          </a:p>
        </p:txBody>
      </p:sp>
      <p:sp>
        <p:nvSpPr>
          <p:cNvPr id="12" name="TextBox 11">
            <a:extLst>
              <a:ext uri="{FF2B5EF4-FFF2-40B4-BE49-F238E27FC236}">
                <a16:creationId xmlns:a16="http://schemas.microsoft.com/office/drawing/2014/main" id="{2279AE16-4F7D-4EBE-B6FE-F91E863CFA29}"/>
              </a:ext>
            </a:extLst>
          </p:cNvPr>
          <p:cNvSpPr txBox="1"/>
          <p:nvPr/>
        </p:nvSpPr>
        <p:spPr>
          <a:xfrm>
            <a:off x="372862" y="825623"/>
            <a:ext cx="4971495" cy="2739211"/>
          </a:xfrm>
          <a:prstGeom prst="rect">
            <a:avLst/>
          </a:prstGeom>
          <a:noFill/>
        </p:spPr>
        <p:txBody>
          <a:bodyPr wrap="square" rtlCol="0">
            <a:spAutoFit/>
          </a:bodyPr>
          <a:lstStyle/>
          <a:p>
            <a:pPr marL="285750" indent="-285750">
              <a:buFont typeface="Arial" panose="020B0604020202020204" pitchFamily="34" charset="0"/>
              <a:buChar char="•"/>
            </a:pPr>
            <a:r>
              <a:rPr lang="en-IN" dirty="0"/>
              <a:t>The graphs we are going to see are histograms on one axis arranged in descending order and Field goal% on 2</a:t>
            </a:r>
            <a:r>
              <a:rPr lang="en-IN" baseline="30000" dirty="0"/>
              <a:t>nd</a:t>
            </a:r>
            <a:r>
              <a:rPr lang="en-IN" dirty="0"/>
              <a:t> axis.</a:t>
            </a:r>
          </a:p>
          <a:p>
            <a:pPr marL="285750" indent="-285750">
              <a:buFont typeface="Arial" panose="020B0604020202020204" pitchFamily="34" charset="0"/>
              <a:buChar char="•"/>
            </a:pPr>
            <a:r>
              <a:rPr lang="en-IN" dirty="0"/>
              <a:t>The percentage on top of each bar represents percentage of usage of that particular type in that column</a:t>
            </a:r>
          </a:p>
          <a:p>
            <a:pPr marL="285750" indent="-285750">
              <a:buFont typeface="Arial" panose="020B0604020202020204" pitchFamily="34" charset="0"/>
              <a:buChar char="•"/>
            </a:pPr>
            <a:r>
              <a:rPr lang="en-IN" dirty="0"/>
              <a:t>The line plot represents,</a:t>
            </a:r>
          </a:p>
          <a:p>
            <a:r>
              <a:rPr lang="en-IN" sz="1400" dirty="0"/>
              <a:t>field goal(FG) % = (no. of successful shots in particular type)/</a:t>
            </a:r>
          </a:p>
          <a:p>
            <a:r>
              <a:rPr lang="en-IN" sz="1400" dirty="0"/>
              <a:t>                          (total no. of attempted shots in that particular type) </a:t>
            </a:r>
          </a:p>
          <a:p>
            <a:endParaRPr lang="en-IN" dirty="0"/>
          </a:p>
        </p:txBody>
      </p:sp>
    </p:spTree>
    <p:extLst>
      <p:ext uri="{BB962C8B-B14F-4D97-AF65-F5344CB8AC3E}">
        <p14:creationId xmlns:p14="http://schemas.microsoft.com/office/powerpoint/2010/main" val="16471578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470229-0FC4-4992-87F7-979E94430623}"/>
              </a:ext>
            </a:extLst>
          </p:cNvPr>
          <p:cNvSpPr>
            <a:spLocks noGrp="1"/>
          </p:cNvSpPr>
          <p:nvPr>
            <p:ph type="title"/>
          </p:nvPr>
        </p:nvSpPr>
        <p:spPr>
          <a:xfrm>
            <a:off x="838200" y="149517"/>
            <a:ext cx="10515600" cy="531520"/>
          </a:xfrm>
        </p:spPr>
        <p:txBody>
          <a:bodyPr>
            <a:normAutofit fontScale="90000"/>
          </a:bodyPr>
          <a:lstStyle/>
          <a:p>
            <a:r>
              <a:rPr lang="en-IN" dirty="0"/>
              <a:t>EDA analysis</a:t>
            </a:r>
          </a:p>
        </p:txBody>
      </p:sp>
      <p:pic>
        <p:nvPicPr>
          <p:cNvPr id="5" name="Content Placeholder 4">
            <a:extLst>
              <a:ext uri="{FF2B5EF4-FFF2-40B4-BE49-F238E27FC236}">
                <a16:creationId xmlns:a16="http://schemas.microsoft.com/office/drawing/2014/main" id="{189FF5A0-E955-4230-B01A-A557012A69A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726097" y="1"/>
            <a:ext cx="6465903" cy="3710866"/>
          </a:xfrm>
        </p:spPr>
      </p:pic>
      <p:sp>
        <p:nvSpPr>
          <p:cNvPr id="6" name="TextBox 5">
            <a:extLst>
              <a:ext uri="{FF2B5EF4-FFF2-40B4-BE49-F238E27FC236}">
                <a16:creationId xmlns:a16="http://schemas.microsoft.com/office/drawing/2014/main" id="{02447C27-3742-4F15-B66E-8D53449C3A44}"/>
              </a:ext>
            </a:extLst>
          </p:cNvPr>
          <p:cNvSpPr txBox="1"/>
          <p:nvPr/>
        </p:nvSpPr>
        <p:spPr>
          <a:xfrm>
            <a:off x="106532" y="681037"/>
            <a:ext cx="5619565" cy="1754326"/>
          </a:xfrm>
          <a:prstGeom prst="rect">
            <a:avLst/>
          </a:prstGeom>
          <a:noFill/>
        </p:spPr>
        <p:txBody>
          <a:bodyPr wrap="square" rtlCol="0">
            <a:spAutoFit/>
          </a:bodyPr>
          <a:lstStyle/>
          <a:p>
            <a:pPr marL="285750" indent="-285750">
              <a:buFont typeface="Arial" panose="020B0604020202020204" pitchFamily="34" charset="0"/>
              <a:buChar char="•"/>
            </a:pPr>
            <a:r>
              <a:rPr lang="en-IN" dirty="0"/>
              <a:t>The plot on the right is histogram of </a:t>
            </a:r>
            <a:r>
              <a:rPr lang="en-IN" dirty="0" err="1"/>
              <a:t>shot_zone_area</a:t>
            </a:r>
            <a:r>
              <a:rPr lang="en-IN" dirty="0"/>
              <a:t>. We can observe that </a:t>
            </a:r>
            <a:r>
              <a:rPr lang="en-IN" dirty="0" err="1"/>
              <a:t>kobe</a:t>
            </a:r>
            <a:r>
              <a:rPr lang="en-IN" dirty="0"/>
              <a:t> shoots most of his shots (43.93%) from </a:t>
            </a:r>
            <a:r>
              <a:rPr lang="en-IN" dirty="0" err="1"/>
              <a:t>center</a:t>
            </a:r>
            <a:r>
              <a:rPr lang="en-IN" dirty="0"/>
              <a:t> area followed by right side </a:t>
            </a:r>
            <a:r>
              <a:rPr lang="en-IN" dirty="0" err="1"/>
              <a:t>center</a:t>
            </a:r>
            <a:r>
              <a:rPr lang="en-IN" dirty="0"/>
              <a:t>.</a:t>
            </a:r>
          </a:p>
          <a:p>
            <a:pPr marL="285750" indent="-285750">
              <a:buFont typeface="Arial" panose="020B0604020202020204" pitchFamily="34" charset="0"/>
              <a:buChar char="•"/>
            </a:pPr>
            <a:r>
              <a:rPr lang="en-IN" dirty="0"/>
              <a:t>The FG% is also highest for </a:t>
            </a:r>
            <a:r>
              <a:rPr lang="en-IN" dirty="0" err="1"/>
              <a:t>center</a:t>
            </a:r>
            <a:r>
              <a:rPr lang="en-IN" dirty="0"/>
              <a:t> area, so it is also his most effective area of shooting.</a:t>
            </a:r>
          </a:p>
        </p:txBody>
      </p:sp>
      <p:pic>
        <p:nvPicPr>
          <p:cNvPr id="8" name="Picture 7">
            <a:extLst>
              <a:ext uri="{FF2B5EF4-FFF2-40B4-BE49-F238E27FC236}">
                <a16:creationId xmlns:a16="http://schemas.microsoft.com/office/drawing/2014/main" id="{7BFCDB48-1461-487B-BEF9-2BB4F5DFAF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435362"/>
            <a:ext cx="6178858" cy="4422637"/>
          </a:xfrm>
          <a:prstGeom prst="rect">
            <a:avLst/>
          </a:prstGeom>
        </p:spPr>
      </p:pic>
      <p:sp>
        <p:nvSpPr>
          <p:cNvPr id="9" name="TextBox 8">
            <a:extLst>
              <a:ext uri="{FF2B5EF4-FFF2-40B4-BE49-F238E27FC236}">
                <a16:creationId xmlns:a16="http://schemas.microsoft.com/office/drawing/2014/main" id="{E8807EC8-9F77-4A1C-AC1B-0493CD28485C}"/>
              </a:ext>
            </a:extLst>
          </p:cNvPr>
          <p:cNvSpPr txBox="1"/>
          <p:nvPr/>
        </p:nvSpPr>
        <p:spPr>
          <a:xfrm>
            <a:off x="6258757" y="3710867"/>
            <a:ext cx="5933243" cy="1754326"/>
          </a:xfrm>
          <a:prstGeom prst="rect">
            <a:avLst/>
          </a:prstGeom>
          <a:noFill/>
        </p:spPr>
        <p:txBody>
          <a:bodyPr wrap="square" rtlCol="0">
            <a:spAutoFit/>
          </a:bodyPr>
          <a:lstStyle/>
          <a:p>
            <a:pPr marL="285750" indent="-285750">
              <a:buFont typeface="Arial" panose="020B0604020202020204" pitchFamily="34" charset="0"/>
              <a:buChar char="•"/>
            </a:pPr>
            <a:r>
              <a:rPr lang="en-IN" dirty="0"/>
              <a:t>The plot on the left is histogram of </a:t>
            </a:r>
            <a:r>
              <a:rPr lang="en-IN" dirty="0" err="1"/>
              <a:t>shot_zone</a:t>
            </a:r>
            <a:r>
              <a:rPr lang="en-IN" dirty="0"/>
              <a:t> _basic. We can observe that </a:t>
            </a:r>
            <a:r>
              <a:rPr lang="en-IN" dirty="0" err="1"/>
              <a:t>kobe</a:t>
            </a:r>
            <a:r>
              <a:rPr lang="en-IN" dirty="0"/>
              <a:t> shoots most of his shots from Mid-Range(40.99%) followed by Restricted Area.</a:t>
            </a:r>
          </a:p>
          <a:p>
            <a:pPr marL="285750" indent="-285750">
              <a:buFont typeface="Arial" panose="020B0604020202020204" pitchFamily="34" charset="0"/>
              <a:buChar char="•"/>
            </a:pPr>
            <a:r>
              <a:rPr lang="en-IN" dirty="0"/>
              <a:t>We can also observe that FG% is highest for Restricted Area so that is his most effective zone of shooting. We can see that his least favourite area to shoot is Backcourt.</a:t>
            </a:r>
          </a:p>
        </p:txBody>
      </p:sp>
    </p:spTree>
    <p:extLst>
      <p:ext uri="{BB962C8B-B14F-4D97-AF65-F5344CB8AC3E}">
        <p14:creationId xmlns:p14="http://schemas.microsoft.com/office/powerpoint/2010/main" val="31843899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8780A5-0273-408E-ACA3-D2C46F0A3093}"/>
              </a:ext>
            </a:extLst>
          </p:cNvPr>
          <p:cNvSpPr>
            <a:spLocks noGrp="1"/>
          </p:cNvSpPr>
          <p:nvPr>
            <p:ph type="title"/>
          </p:nvPr>
        </p:nvSpPr>
        <p:spPr>
          <a:xfrm>
            <a:off x="838200" y="149517"/>
            <a:ext cx="10515600" cy="531520"/>
          </a:xfrm>
        </p:spPr>
        <p:txBody>
          <a:bodyPr>
            <a:normAutofit fontScale="90000"/>
          </a:bodyPr>
          <a:lstStyle/>
          <a:p>
            <a:r>
              <a:rPr lang="en-IN" dirty="0"/>
              <a:t>EDA analysis</a:t>
            </a:r>
          </a:p>
        </p:txBody>
      </p:sp>
      <p:pic>
        <p:nvPicPr>
          <p:cNvPr id="5" name="Content Placeholder 4">
            <a:extLst>
              <a:ext uri="{FF2B5EF4-FFF2-40B4-BE49-F238E27FC236}">
                <a16:creationId xmlns:a16="http://schemas.microsoft.com/office/drawing/2014/main" id="{917ECD9C-A965-4C02-923A-115468E4CDE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877017" y="0"/>
            <a:ext cx="6314983" cy="4021584"/>
          </a:xfrm>
        </p:spPr>
      </p:pic>
      <p:sp>
        <p:nvSpPr>
          <p:cNvPr id="7" name="TextBox 6">
            <a:extLst>
              <a:ext uri="{FF2B5EF4-FFF2-40B4-BE49-F238E27FC236}">
                <a16:creationId xmlns:a16="http://schemas.microsoft.com/office/drawing/2014/main" id="{3519A9A4-A500-4335-BDF8-B7F0EC1B84E9}"/>
              </a:ext>
            </a:extLst>
          </p:cNvPr>
          <p:cNvSpPr txBox="1"/>
          <p:nvPr/>
        </p:nvSpPr>
        <p:spPr>
          <a:xfrm>
            <a:off x="115410" y="681037"/>
            <a:ext cx="5761607" cy="2031325"/>
          </a:xfrm>
          <a:prstGeom prst="rect">
            <a:avLst/>
          </a:prstGeom>
          <a:noFill/>
        </p:spPr>
        <p:txBody>
          <a:bodyPr wrap="square" rtlCol="0">
            <a:spAutoFit/>
          </a:bodyPr>
          <a:lstStyle/>
          <a:p>
            <a:pPr marL="285750" indent="-285750">
              <a:buFont typeface="Arial" panose="020B0604020202020204" pitchFamily="34" charset="0"/>
              <a:buChar char="•"/>
            </a:pPr>
            <a:r>
              <a:rPr lang="en-IN" dirty="0"/>
              <a:t>The plot on the right is histogram of </a:t>
            </a:r>
            <a:r>
              <a:rPr lang="en-IN" dirty="0" err="1"/>
              <a:t>shot_zone_range</a:t>
            </a:r>
            <a:r>
              <a:rPr lang="en-IN" dirty="0"/>
              <a:t>. We can observe that </a:t>
            </a:r>
            <a:r>
              <a:rPr lang="en-IN" dirty="0" err="1"/>
              <a:t>kobe</a:t>
            </a:r>
            <a:r>
              <a:rPr lang="en-IN" dirty="0"/>
              <a:t> shoots most of his shots (30.58 %) from Less that 8ft range followed by 16-24ft range.</a:t>
            </a:r>
          </a:p>
          <a:p>
            <a:pPr marL="285750" indent="-285750">
              <a:buFont typeface="Arial" panose="020B0604020202020204" pitchFamily="34" charset="0"/>
              <a:buChar char="•"/>
            </a:pPr>
            <a:r>
              <a:rPr lang="en-IN" dirty="0"/>
              <a:t>The FG% is also highest for Less that 8ft range, so it is also his most effective range of shooting.</a:t>
            </a:r>
          </a:p>
          <a:p>
            <a:endParaRPr lang="en-IN" dirty="0"/>
          </a:p>
        </p:txBody>
      </p:sp>
      <p:pic>
        <p:nvPicPr>
          <p:cNvPr id="9" name="Picture 8">
            <a:extLst>
              <a:ext uri="{FF2B5EF4-FFF2-40B4-BE49-F238E27FC236}">
                <a16:creationId xmlns:a16="http://schemas.microsoft.com/office/drawing/2014/main" id="{9612D20D-C3A9-4992-94A6-872827651F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2432482"/>
            <a:ext cx="6027937" cy="4425518"/>
          </a:xfrm>
          <a:prstGeom prst="rect">
            <a:avLst/>
          </a:prstGeom>
        </p:spPr>
      </p:pic>
      <p:sp>
        <p:nvSpPr>
          <p:cNvPr id="10" name="TextBox 9">
            <a:extLst>
              <a:ext uri="{FF2B5EF4-FFF2-40B4-BE49-F238E27FC236}">
                <a16:creationId xmlns:a16="http://schemas.microsoft.com/office/drawing/2014/main" id="{06294066-3E35-4B60-B245-4514962C87E5}"/>
              </a:ext>
            </a:extLst>
          </p:cNvPr>
          <p:cNvSpPr txBox="1"/>
          <p:nvPr/>
        </p:nvSpPr>
        <p:spPr>
          <a:xfrm>
            <a:off x="6096000" y="4021584"/>
            <a:ext cx="6027937" cy="2585323"/>
          </a:xfrm>
          <a:prstGeom prst="rect">
            <a:avLst/>
          </a:prstGeom>
          <a:noFill/>
        </p:spPr>
        <p:txBody>
          <a:bodyPr wrap="square" rtlCol="0">
            <a:spAutoFit/>
          </a:bodyPr>
          <a:lstStyle/>
          <a:p>
            <a:pPr marL="285750" indent="-285750">
              <a:buFont typeface="Arial" panose="020B0604020202020204" pitchFamily="34" charset="0"/>
              <a:buChar char="•"/>
            </a:pPr>
            <a:r>
              <a:rPr lang="en-IN" dirty="0"/>
              <a:t>The plot on the left is histogram of period. We can observe that </a:t>
            </a:r>
            <a:r>
              <a:rPr lang="en-IN" dirty="0" err="1"/>
              <a:t>kobe</a:t>
            </a:r>
            <a:r>
              <a:rPr lang="en-IN" dirty="0"/>
              <a:t> is generally more active in 1</a:t>
            </a:r>
            <a:r>
              <a:rPr lang="en-IN" baseline="30000" dirty="0"/>
              <a:t>st</a:t>
            </a:r>
            <a:r>
              <a:rPr lang="en-IN" dirty="0"/>
              <a:t> and 3</a:t>
            </a:r>
            <a:r>
              <a:rPr lang="en-IN" baseline="30000" dirty="0"/>
              <a:t>rd</a:t>
            </a:r>
            <a:r>
              <a:rPr lang="en-IN" dirty="0"/>
              <a:t> quarters and most inactive for 2</a:t>
            </a:r>
            <a:r>
              <a:rPr lang="en-IN" baseline="30000" dirty="0"/>
              <a:t>nd</a:t>
            </a:r>
            <a:r>
              <a:rPr lang="en-IN" dirty="0"/>
              <a:t> quarter. This is technique he follows so he conserve his energy in 2</a:t>
            </a:r>
            <a:r>
              <a:rPr lang="en-IN" baseline="30000" dirty="0"/>
              <a:t>nd</a:t>
            </a:r>
            <a:r>
              <a:rPr lang="en-IN" dirty="0"/>
              <a:t> quarter and make most out of 3</a:t>
            </a:r>
            <a:r>
              <a:rPr lang="en-IN" baseline="30000" dirty="0"/>
              <a:t>rd</a:t>
            </a:r>
            <a:r>
              <a:rPr lang="en-IN" dirty="0"/>
              <a:t> quarter and perform clutch moments in 4</a:t>
            </a:r>
            <a:r>
              <a:rPr lang="en-IN" baseline="30000" dirty="0"/>
              <a:t>th</a:t>
            </a:r>
            <a:r>
              <a:rPr lang="en-IN" dirty="0"/>
              <a:t> quarter</a:t>
            </a:r>
          </a:p>
          <a:p>
            <a:pPr marL="285750" indent="-285750">
              <a:buFont typeface="Arial" panose="020B0604020202020204" pitchFamily="34" charset="0"/>
              <a:buChar char="•"/>
            </a:pPr>
            <a:r>
              <a:rPr lang="en-IN" dirty="0"/>
              <a:t>We can also observe that FG% is highest for 1</a:t>
            </a:r>
            <a:r>
              <a:rPr lang="en-IN" baseline="30000" dirty="0"/>
              <a:t>st</a:t>
            </a:r>
            <a:r>
              <a:rPr lang="en-IN" dirty="0"/>
              <a:t> quarter so that is his most effective period.</a:t>
            </a:r>
          </a:p>
          <a:p>
            <a:endParaRPr lang="en-IN" dirty="0"/>
          </a:p>
        </p:txBody>
      </p:sp>
    </p:spTree>
    <p:extLst>
      <p:ext uri="{BB962C8B-B14F-4D97-AF65-F5344CB8AC3E}">
        <p14:creationId xmlns:p14="http://schemas.microsoft.com/office/powerpoint/2010/main" val="29308223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9EA5DB-3D20-4CA1-A5F9-7B261B3201F8}"/>
              </a:ext>
            </a:extLst>
          </p:cNvPr>
          <p:cNvSpPr>
            <a:spLocks noGrp="1"/>
          </p:cNvSpPr>
          <p:nvPr>
            <p:ph type="title"/>
          </p:nvPr>
        </p:nvSpPr>
        <p:spPr>
          <a:xfrm>
            <a:off x="838200" y="72163"/>
            <a:ext cx="10515600" cy="531520"/>
          </a:xfrm>
        </p:spPr>
        <p:txBody>
          <a:bodyPr>
            <a:normAutofit fontScale="90000"/>
          </a:bodyPr>
          <a:lstStyle/>
          <a:p>
            <a:r>
              <a:rPr lang="en-IN" dirty="0"/>
              <a:t>EDA analysis</a:t>
            </a:r>
          </a:p>
        </p:txBody>
      </p:sp>
      <p:pic>
        <p:nvPicPr>
          <p:cNvPr id="5" name="Content Placeholder 4">
            <a:extLst>
              <a:ext uri="{FF2B5EF4-FFF2-40B4-BE49-F238E27FC236}">
                <a16:creationId xmlns:a16="http://schemas.microsoft.com/office/drawing/2014/main" id="{4976FA43-82FB-40D3-9E3D-9F3A6206BD5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616388" y="152061"/>
            <a:ext cx="7474998" cy="6196482"/>
          </a:xfrm>
        </p:spPr>
      </p:pic>
      <p:sp>
        <p:nvSpPr>
          <p:cNvPr id="6" name="TextBox 5">
            <a:extLst>
              <a:ext uri="{FF2B5EF4-FFF2-40B4-BE49-F238E27FC236}">
                <a16:creationId xmlns:a16="http://schemas.microsoft.com/office/drawing/2014/main" id="{C04357B1-2F46-42F2-BFEB-1E1477259728}"/>
              </a:ext>
            </a:extLst>
          </p:cNvPr>
          <p:cNvSpPr txBox="1"/>
          <p:nvPr/>
        </p:nvSpPr>
        <p:spPr>
          <a:xfrm>
            <a:off x="177553" y="603683"/>
            <a:ext cx="4438835" cy="4801314"/>
          </a:xfrm>
          <a:prstGeom prst="rect">
            <a:avLst/>
          </a:prstGeom>
          <a:noFill/>
        </p:spPr>
        <p:txBody>
          <a:bodyPr wrap="square" rtlCol="0">
            <a:spAutoFit/>
          </a:bodyPr>
          <a:lstStyle/>
          <a:p>
            <a:pPr marL="285750" indent="-285750">
              <a:buFont typeface="Arial" panose="020B0604020202020204" pitchFamily="34" charset="0"/>
              <a:buChar char="•"/>
            </a:pPr>
            <a:r>
              <a:rPr lang="en-IN" dirty="0"/>
              <a:t>The plot on the right shows accuracy of shots attempted by </a:t>
            </a:r>
            <a:r>
              <a:rPr lang="en-IN" dirty="0" err="1"/>
              <a:t>kobe</a:t>
            </a:r>
            <a:r>
              <a:rPr lang="en-IN" dirty="0"/>
              <a:t> for various seasons.</a:t>
            </a:r>
          </a:p>
          <a:p>
            <a:pPr marL="285750" indent="-285750">
              <a:buFont typeface="Arial" panose="020B0604020202020204" pitchFamily="34" charset="0"/>
              <a:buChar char="•"/>
            </a:pPr>
            <a:r>
              <a:rPr lang="en-IN" dirty="0"/>
              <a:t>We can observe that </a:t>
            </a:r>
            <a:r>
              <a:rPr lang="en-IN" dirty="0" err="1"/>
              <a:t>kobe</a:t>
            </a:r>
            <a:r>
              <a:rPr lang="en-IN" dirty="0"/>
              <a:t> performed with highest accuracy in the seasons 1999-00, 2000-01 and 2001-02 where he won championships those years to perform three-peat.</a:t>
            </a:r>
          </a:p>
          <a:p>
            <a:pPr marL="285750" indent="-285750">
              <a:buFont typeface="Arial" panose="020B0604020202020204" pitchFamily="34" charset="0"/>
              <a:buChar char="•"/>
            </a:pPr>
            <a:r>
              <a:rPr lang="en-IN" dirty="0"/>
              <a:t>He again peaked in seasons 2007-08, 2008-09 and 2009-10 where he won championships in years 2009 and 2010.</a:t>
            </a:r>
          </a:p>
          <a:p>
            <a:pPr marL="285750" indent="-285750">
              <a:buFont typeface="Arial" panose="020B0604020202020204" pitchFamily="34" charset="0"/>
              <a:buChar char="•"/>
            </a:pPr>
            <a:r>
              <a:rPr lang="en-IN" dirty="0"/>
              <a:t>We can observe that his accuracy faded above in his final years reaching his lowest in 2015-16 seasons.</a:t>
            </a:r>
          </a:p>
          <a:p>
            <a:pPr marL="285750" indent="-285750">
              <a:buFont typeface="Arial" panose="020B0604020202020204" pitchFamily="34" charset="0"/>
              <a:buChar char="•"/>
            </a:pPr>
            <a:r>
              <a:rPr lang="en-IN" dirty="0"/>
              <a:t>So we can say that when ever </a:t>
            </a:r>
            <a:r>
              <a:rPr lang="en-IN" dirty="0" err="1"/>
              <a:t>kobe</a:t>
            </a:r>
            <a:r>
              <a:rPr lang="en-IN" dirty="0"/>
              <a:t> performs highest his team reaches playoffs and mostly win champion ships. </a:t>
            </a:r>
          </a:p>
        </p:txBody>
      </p:sp>
    </p:spTree>
    <p:extLst>
      <p:ext uri="{BB962C8B-B14F-4D97-AF65-F5344CB8AC3E}">
        <p14:creationId xmlns:p14="http://schemas.microsoft.com/office/powerpoint/2010/main" val="6124166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2C573B-0757-490A-B242-27E52DC254C1}"/>
              </a:ext>
            </a:extLst>
          </p:cNvPr>
          <p:cNvSpPr>
            <a:spLocks noGrp="1"/>
          </p:cNvSpPr>
          <p:nvPr>
            <p:ph type="title"/>
          </p:nvPr>
        </p:nvSpPr>
        <p:spPr>
          <a:xfrm>
            <a:off x="793812" y="0"/>
            <a:ext cx="4142173" cy="700196"/>
          </a:xfrm>
        </p:spPr>
        <p:txBody>
          <a:bodyPr/>
          <a:lstStyle/>
          <a:p>
            <a:r>
              <a:rPr lang="en-IN" dirty="0"/>
              <a:t>EDA analysis</a:t>
            </a:r>
          </a:p>
        </p:txBody>
      </p:sp>
      <p:pic>
        <p:nvPicPr>
          <p:cNvPr id="5" name="Content Placeholder 4">
            <a:extLst>
              <a:ext uri="{FF2B5EF4-FFF2-40B4-BE49-F238E27FC236}">
                <a16:creationId xmlns:a16="http://schemas.microsoft.com/office/drawing/2014/main" id="{C5AD30B9-5DF2-481E-BAA1-05171CDC288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700195"/>
            <a:ext cx="5911915" cy="6157803"/>
          </a:xfrm>
        </p:spPr>
      </p:pic>
      <p:pic>
        <p:nvPicPr>
          <p:cNvPr id="7" name="Picture 6">
            <a:extLst>
              <a:ext uri="{FF2B5EF4-FFF2-40B4-BE49-F238E27FC236}">
                <a16:creationId xmlns:a16="http://schemas.microsoft.com/office/drawing/2014/main" id="{B6F24793-09FB-46AC-B32B-3D4948A373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09568" y="109322"/>
            <a:ext cx="6182431" cy="6748677"/>
          </a:xfrm>
          <a:prstGeom prst="rect">
            <a:avLst/>
          </a:prstGeom>
        </p:spPr>
      </p:pic>
    </p:spTree>
    <p:extLst>
      <p:ext uri="{BB962C8B-B14F-4D97-AF65-F5344CB8AC3E}">
        <p14:creationId xmlns:p14="http://schemas.microsoft.com/office/powerpoint/2010/main" val="169560945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334</TotalTime>
  <Words>2217</Words>
  <Application>Microsoft Office PowerPoint</Application>
  <PresentationFormat>Widescreen</PresentationFormat>
  <Paragraphs>116</Paragraphs>
  <Slides>35</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35</vt:i4>
      </vt:variant>
    </vt:vector>
  </HeadingPairs>
  <TitlesOfParts>
    <vt:vector size="39" baseType="lpstr">
      <vt:lpstr>Arial</vt:lpstr>
      <vt:lpstr>Calibri</vt:lpstr>
      <vt:lpstr>Calibri Light</vt:lpstr>
      <vt:lpstr>Office Theme</vt:lpstr>
      <vt:lpstr>Kobe Bryant Shot Selection Which shots did Kobe sink? </vt:lpstr>
      <vt:lpstr>Project overview</vt:lpstr>
      <vt:lpstr>Dataset Description</vt:lpstr>
      <vt:lpstr>Data Preprocessing</vt:lpstr>
      <vt:lpstr>EDA Analysis</vt:lpstr>
      <vt:lpstr>EDA analysis</vt:lpstr>
      <vt:lpstr>EDA analysis</vt:lpstr>
      <vt:lpstr>EDA analysis</vt:lpstr>
      <vt:lpstr>EDA analysis</vt:lpstr>
      <vt:lpstr>EDA analysis</vt:lpstr>
      <vt:lpstr>EDA analysis</vt:lpstr>
      <vt:lpstr>Opponent analysis</vt:lpstr>
      <vt:lpstr>Opponent analysis - 2002</vt:lpstr>
      <vt:lpstr>Opponent analysis - 2002</vt:lpstr>
      <vt:lpstr>Opponent analysis - 2002</vt:lpstr>
      <vt:lpstr>Opponent analysis - 2002</vt:lpstr>
      <vt:lpstr>Opponent analysis - 2002</vt:lpstr>
      <vt:lpstr>Opponent analysis - 2002</vt:lpstr>
      <vt:lpstr>Opponent analysis - 2002</vt:lpstr>
      <vt:lpstr>Opponent analysis - 2009</vt:lpstr>
      <vt:lpstr>Opponent analysis - 2009</vt:lpstr>
      <vt:lpstr>Opponent analysis - 2009</vt:lpstr>
      <vt:lpstr>Opponent analysis - 2009</vt:lpstr>
      <vt:lpstr>Opponent analysis - 2009</vt:lpstr>
      <vt:lpstr>Opponent analysis - 2009</vt:lpstr>
      <vt:lpstr>Opponent analysis - 2009</vt:lpstr>
      <vt:lpstr>Model Building – Random Forest classifier</vt:lpstr>
      <vt:lpstr>Model building – Multilayer Perceptron (MLP) classifier</vt:lpstr>
      <vt:lpstr>Performance measure</vt:lpstr>
      <vt:lpstr>Results – random forest vs MLP</vt:lpstr>
      <vt:lpstr>Results – parameter changes in MLP</vt:lpstr>
      <vt:lpstr>Results – parameter changes in MLP</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Kobe Bryant Shot Selection Which shots did Kobe sink?</dc:title>
  <dc:creator>pranay yanarp</dc:creator>
  <cp:lastModifiedBy>pranay yanarp</cp:lastModifiedBy>
  <cp:revision>41</cp:revision>
  <dcterms:created xsi:type="dcterms:W3CDTF">2021-06-22T18:21:33Z</dcterms:created>
  <dcterms:modified xsi:type="dcterms:W3CDTF">2021-06-22T23:58:21Z</dcterms:modified>
</cp:coreProperties>
</file>